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Lst>
  <p:notesMasterIdLst>
    <p:notesMasterId r:id="rId27"/>
  </p:notesMasterIdLst>
  <p:handoutMasterIdLst>
    <p:handoutMasterId r:id="rId28"/>
  </p:handoutMasterIdLst>
  <p:sldIdLst>
    <p:sldId id="1214" r:id="rId5"/>
    <p:sldId id="2030" r:id="rId6"/>
    <p:sldId id="261" r:id="rId7"/>
    <p:sldId id="1581" r:id="rId8"/>
    <p:sldId id="2033" r:id="rId9"/>
    <p:sldId id="2032" r:id="rId10"/>
    <p:sldId id="1964" r:id="rId11"/>
    <p:sldId id="1966" r:id="rId12"/>
    <p:sldId id="2031" r:id="rId13"/>
    <p:sldId id="2036" r:id="rId14"/>
    <p:sldId id="1974" r:id="rId15"/>
    <p:sldId id="1973" r:id="rId16"/>
    <p:sldId id="2034" r:id="rId17"/>
    <p:sldId id="2035" r:id="rId18"/>
    <p:sldId id="1975" r:id="rId19"/>
    <p:sldId id="1972" r:id="rId20"/>
    <p:sldId id="1976" r:id="rId21"/>
    <p:sldId id="1977" r:id="rId22"/>
    <p:sldId id="1978" r:id="rId23"/>
    <p:sldId id="2038" r:id="rId24"/>
    <p:sldId id="2037" r:id="rId25"/>
    <p:sldId id="1970" r:id="rId26"/>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FF9900"/>
    <a:srgbClr val="0000FF"/>
    <a:srgbClr val="009900"/>
    <a:srgbClr val="33CC33"/>
    <a:srgbClr val="FF99CC"/>
    <a:srgbClr val="9900FF"/>
    <a:srgbClr val="CC0000"/>
    <a:srgbClr val="0033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67" autoAdjust="0"/>
    <p:restoredTop sz="86432" autoAdjust="0"/>
  </p:normalViewPr>
  <p:slideViewPr>
    <p:cSldViewPr snapToGrid="0">
      <p:cViewPr varScale="1">
        <p:scale>
          <a:sx n="60" d="100"/>
          <a:sy n="60" d="100"/>
        </p:scale>
        <p:origin x="106" y="2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4" d="100"/>
          <a:sy n="54" d="100"/>
        </p:scale>
        <p:origin x="2568"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11/1/2021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a:t>
            </a:fld>
            <a:endParaRPr lang="en-US"/>
          </a:p>
        </p:txBody>
      </p:sp>
    </p:spTree>
    <p:extLst>
      <p:ext uri="{BB962C8B-B14F-4D97-AF65-F5344CB8AC3E}">
        <p14:creationId xmlns:p14="http://schemas.microsoft.com/office/powerpoint/2010/main" val="409082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Linear algebra used</a:t>
            </a:r>
            <a:r>
              <a:rPr lang="en-US" baseline="0" dirty="0"/>
              <a:t> to be considered as a well matured branch of mathematics.  Even real relationships are nonlinear, most cases we do linear approximation to obtain a system of linear equations.  In the classic setting, we want to find a unknown vector x of N elements.  The hint leading to exciting CS development is the question what if we know the unknown vector x is k-sparse?  That is, there are at most k elements in x that are nonzero.</a:t>
            </a:r>
            <a:endParaRPr lang="en-US" dirty="0"/>
          </a:p>
        </p:txBody>
      </p:sp>
      <p:sp>
        <p:nvSpPr>
          <p:cNvPr id="4" name="Slide Number Placeholder 3"/>
          <p:cNvSpPr>
            <a:spLocks noGrp="1"/>
          </p:cNvSpPr>
          <p:nvPr>
            <p:ph type="sldNum" sz="quarter" idx="10"/>
          </p:nvPr>
        </p:nvSpPr>
        <p:spPr/>
        <p:txBody>
          <a:bodyPr/>
          <a:lstStyle/>
          <a:p>
            <a:fld id="{9F30534E-9FB8-46AE-8E3B-5675B268AE6A}" type="slidenum">
              <a:rPr lang="en-US" smtClean="0"/>
              <a:pPr/>
              <a:t>8</a:t>
            </a:fld>
            <a:endParaRPr lang="en-US"/>
          </a:p>
        </p:txBody>
      </p:sp>
    </p:spTree>
    <p:extLst>
      <p:ext uri="{BB962C8B-B14F-4D97-AF65-F5344CB8AC3E}">
        <p14:creationId xmlns:p14="http://schemas.microsoft.com/office/powerpoint/2010/main" val="170904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10</a:t>
            </a:fld>
            <a:endParaRPr lang="en-US"/>
          </a:p>
        </p:txBody>
      </p:sp>
    </p:spTree>
    <p:extLst>
      <p:ext uri="{BB962C8B-B14F-4D97-AF65-F5344CB8AC3E}">
        <p14:creationId xmlns:p14="http://schemas.microsoft.com/office/powerpoint/2010/main" val="404308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159622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my most favorite slide in this talk</a:t>
            </a:r>
            <a:r>
              <a:rPr lang="en-US" baseline="0" dirty="0"/>
              <a:t> which gives you all the essential ideas behind CS.  By a simple linear algebraic argument, we see that the number of rows m in the system matrix A must be no less than 2k; otherwise, we will not be able to distinguish all pairs of k-sparse vectors.  Hence, 2k is the necessary condition for CS.  On the other hand, if m is indeed no less than 2k, and all m by 2k sub-matrices are full rank, any pair of non-identical k-sparse vectors can be always separated.  That is, 2k is sufficient.  Then, we ask distance between two points in the object space will not be changed too much in the measurement space.  Quantitatively, we demand a restricted isometry property.  In other words, we request a stable embedding from R**n to R**m for robust performance of CS.  Then, CS is nothing but the L0 norm minimization problem, which can be efficiently solved using the L1 minimization as proxy of L0 minimization.</a:t>
            </a:r>
            <a:endParaRPr lang="en-US" dirty="0"/>
          </a:p>
        </p:txBody>
      </p:sp>
      <p:sp>
        <p:nvSpPr>
          <p:cNvPr id="4" name="Slide Number Placeholder 3"/>
          <p:cNvSpPr>
            <a:spLocks noGrp="1"/>
          </p:cNvSpPr>
          <p:nvPr>
            <p:ph type="sldNum" sz="quarter" idx="10"/>
          </p:nvPr>
        </p:nvSpPr>
        <p:spPr/>
        <p:txBody>
          <a:bodyPr/>
          <a:lstStyle/>
          <a:p>
            <a:fld id="{9F30534E-9FB8-46AE-8E3B-5675B268AE6A}" type="slidenum">
              <a:rPr lang="en-US" smtClean="0"/>
              <a:pPr/>
              <a:t>16</a:t>
            </a:fld>
            <a:endParaRPr lang="en-US"/>
          </a:p>
        </p:txBody>
      </p:sp>
    </p:spTree>
    <p:extLst>
      <p:ext uri="{BB962C8B-B14F-4D97-AF65-F5344CB8AC3E}">
        <p14:creationId xmlns:p14="http://schemas.microsoft.com/office/powerpoint/2010/main" val="385027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my most favorite slide in this talk</a:t>
            </a:r>
            <a:r>
              <a:rPr lang="en-US" baseline="0" dirty="0"/>
              <a:t> which gives you all the essential ideas behind CS.  By a simple linear algebraic argument, we see that the number of rows m in the system matrix A must be no less than 2k; otherwise, we will not be able to distinguish all pairs of k-sparse vectors.  Hence, 2k is the necessary condition for CS.  On the other hand, if m is indeed no less than 2k, and all m by 2k sub-matrices are full rank, any pair of non-identical k-sparse vectors can be always separated.  That is, 2k is sufficient.  Then, we ask distance between two points in the object space will not be changed too much in the measurement space.  Quantitatively, we demand a restricted isometry property.  In other words, we request a stable embedding from R**n to R**m for robust performance of CS.  Then, CS is nothing but the L0 norm minimization problem, which can be efficiently solved using the L1 minimization as proxy of L0 minimization.</a:t>
            </a:r>
            <a:endParaRPr lang="en-US" dirty="0"/>
          </a:p>
        </p:txBody>
      </p:sp>
      <p:sp>
        <p:nvSpPr>
          <p:cNvPr id="4" name="Slide Number Placeholder 3"/>
          <p:cNvSpPr>
            <a:spLocks noGrp="1"/>
          </p:cNvSpPr>
          <p:nvPr>
            <p:ph type="sldNum" sz="quarter" idx="10"/>
          </p:nvPr>
        </p:nvSpPr>
        <p:spPr/>
        <p:txBody>
          <a:bodyPr/>
          <a:lstStyle/>
          <a:p>
            <a:fld id="{9F30534E-9FB8-46AE-8E3B-5675B268AE6A}" type="slidenum">
              <a:rPr lang="en-US" smtClean="0"/>
              <a:pPr/>
              <a:t>17</a:t>
            </a:fld>
            <a:endParaRPr lang="en-US"/>
          </a:p>
        </p:txBody>
      </p:sp>
    </p:spTree>
    <p:extLst>
      <p:ext uri="{BB962C8B-B14F-4D97-AF65-F5344CB8AC3E}">
        <p14:creationId xmlns:p14="http://schemas.microsoft.com/office/powerpoint/2010/main" val="35657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21</a:t>
            </a:fld>
            <a:endParaRPr lang="en-US"/>
          </a:p>
        </p:txBody>
      </p:sp>
    </p:spTree>
    <p:extLst>
      <p:ext uri="{BB962C8B-B14F-4D97-AF65-F5344CB8AC3E}">
        <p14:creationId xmlns:p14="http://schemas.microsoft.com/office/powerpoint/2010/main" val="3916930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11/1/2021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11/1/2021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11/1/2021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11/1/2021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6.gif"/><Relationship Id="rId4" Type="http://schemas.openxmlformats.org/officeDocument/2006/relationships/image" Target="../media/image25.wmf"/></Relationships>
</file>

<file path=ppt/slides/_rels/slide16.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notesSlide" Target="../notesSlides/notesSlide6.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wmf"/><Relationship Id="rId5" Type="http://schemas.openxmlformats.org/officeDocument/2006/relationships/oleObject" Target="../embeddings/oleObject6.bin"/><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0.wmf"/><Relationship Id="rId3" Type="http://schemas.openxmlformats.org/officeDocument/2006/relationships/notesSlide" Target="../notesSlides/notesSlide7.xml"/><Relationship Id="rId7" Type="http://schemas.openxmlformats.org/officeDocument/2006/relationships/image" Target="../media/image35.png"/><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png"/><Relationship Id="rId11" Type="http://schemas.openxmlformats.org/officeDocument/2006/relationships/image" Target="../media/image29.wmf"/><Relationship Id="rId5" Type="http://schemas.openxmlformats.org/officeDocument/2006/relationships/image" Target="../media/image27.wmf"/><Relationship Id="rId10" Type="http://schemas.openxmlformats.org/officeDocument/2006/relationships/oleObject" Target="../embeddings/oleObject10.bin"/><Relationship Id="rId4" Type="http://schemas.openxmlformats.org/officeDocument/2006/relationships/oleObject" Target="../embeddings/oleObject8.bin"/><Relationship Id="rId9" Type="http://schemas.openxmlformats.org/officeDocument/2006/relationships/image" Target="../media/image28.wmf"/></Relationships>
</file>

<file path=ppt/slides/_rels/slide18.xml.rels><?xml version="1.0" encoding="UTF-8" standalone="yes"?>
<Relationships xmlns="http://schemas.openxmlformats.org/package/2006/relationships"><Relationship Id="rId3" Type="http://schemas.openxmlformats.org/officeDocument/2006/relationships/hyperlink" Target="https://aip.scitation.org/doi/10.1063/1.5091842"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twitter.com/gabrielpeyre/status/1178534938850795520/photo/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antorsparadise.com/the-johnson-lindenstrauss-lemma-3058a123c6c"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oACegp4iGi0"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2.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Idea on Sparsity</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lang="en-US" sz="2400" dirty="0">
                <a:solidFill>
                  <a:schemeClr val="tx1"/>
                </a:solidFill>
                <a:latin typeface="Arial" panose="020B0604020202020204" pitchFamily="34" charset="0"/>
                <a:cs typeface="Arial" panose="020B0604020202020204" pitchFamily="34" charset="0"/>
              </a:rPr>
              <a:t>October 29</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2021</a:t>
            </a: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7C1A-46C8-45BB-94F9-6AF7D3C3D35E}"/>
              </a:ext>
            </a:extLst>
          </p:cNvPr>
          <p:cNvSpPr>
            <a:spLocks noGrp="1"/>
          </p:cNvSpPr>
          <p:nvPr>
            <p:ph type="title"/>
          </p:nvPr>
        </p:nvSpPr>
        <p:spPr/>
        <p:txBody>
          <a:bodyPr/>
          <a:lstStyle/>
          <a:p>
            <a:r>
              <a:rPr lang="en-US" dirty="0"/>
              <a:t>Objective Function for Image Reconstruction</a:t>
            </a:r>
          </a:p>
        </p:txBody>
      </p:sp>
      <mc:AlternateContent xmlns:mc="http://schemas.openxmlformats.org/markup-compatibility/2006" xmlns:a14="http://schemas.microsoft.com/office/drawing/2010/main">
        <mc:Choice Requires="a14">
          <p:sp>
            <p:nvSpPr>
              <p:cNvPr id="4" name="Object 3">
                <a:extLst>
                  <a:ext uri="{FF2B5EF4-FFF2-40B4-BE49-F238E27FC236}">
                    <a16:creationId xmlns:a16="http://schemas.microsoft.com/office/drawing/2014/main" id="{D117EB43-21C3-463A-A48C-28B456CDF297}"/>
                  </a:ext>
                </a:extLst>
              </p:cNvPr>
              <p:cNvSpPr txBox="1"/>
              <p:nvPr/>
            </p:nvSpPr>
            <p:spPr bwMode="auto">
              <a:xfrm>
                <a:off x="727700" y="2150207"/>
                <a:ext cx="5136631" cy="884237"/>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𝑦</m:t>
                          </m:r>
                        </m:e>
                      </m:acc>
                      <m:r>
                        <a:rPr lang="el-GR" sz="4000" i="1">
                          <a:solidFill>
                            <a:srgbClr val="000000"/>
                          </a:solidFill>
                          <a:latin typeface="Cambria Math" panose="02040503050406030204" pitchFamily="18" charset="0"/>
                        </a:rPr>
                        <m:t>=</m:t>
                      </m:r>
                      <m:r>
                        <a:rPr lang="el-GR" sz="4000" i="1">
                          <a:solidFill>
                            <a:srgbClr val="000000"/>
                          </a:solidFill>
                          <a:latin typeface="Cambria Math" panose="02040503050406030204" pitchFamily="18" charset="0"/>
                        </a:rPr>
                        <m:t>𝛷</m:t>
                      </m:r>
                      <m:acc>
                        <m:accPr>
                          <m:chr m:val="⃗"/>
                          <m:ctrlPr>
                            <a:rPr lang="el-GR" sz="4000" i="1">
                              <a:solidFill>
                                <a:srgbClr val="000000"/>
                              </a:solidFill>
                              <a:latin typeface="Cambria Math" panose="02040503050406030204" pitchFamily="18" charset="0"/>
                            </a:rPr>
                          </m:ctrlPr>
                        </m:accPr>
                        <m:e>
                          <m:r>
                            <a:rPr lang="el-GR" sz="4000" i="1">
                              <a:solidFill>
                                <a:srgbClr val="000000"/>
                              </a:solidFill>
                              <a:latin typeface="Cambria Math" panose="02040503050406030204" pitchFamily="18" charset="0"/>
                            </a:rPr>
                            <m:t>𝑠</m:t>
                          </m:r>
                        </m:e>
                      </m:acc>
                      <m:r>
                        <a:rPr lang="en-US" sz="4000" b="0" i="1" smtClean="0">
                          <a:solidFill>
                            <a:srgbClr val="000000"/>
                          </a:solidFill>
                          <a:latin typeface="Cambria Math" panose="02040503050406030204" pitchFamily="18" charset="0"/>
                        </a:rPr>
                        <m:t>=</m:t>
                      </m:r>
                      <m:r>
                        <m:rPr>
                          <m:sty m:val="p"/>
                        </m:rPr>
                        <a:rPr lang="en-US" sz="4000" i="1">
                          <a:solidFill>
                            <a:srgbClr val="000000"/>
                          </a:solidFill>
                          <a:latin typeface="Cambria Math" panose="02040503050406030204" pitchFamily="18" charset="0"/>
                        </a:rPr>
                        <m:t>ΦΨ</m:t>
                      </m:r>
                      <m:acc>
                        <m:accPr>
                          <m:chr m:val="⃗"/>
                          <m:ctrlPr>
                            <a:rPr lang="en-US" sz="4000" i="1">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𝑥</m:t>
                          </m:r>
                        </m:e>
                      </m:acc>
                      <m:r>
                        <a:rPr lang="en-US" sz="4000" i="1">
                          <a:solidFill>
                            <a:srgbClr val="000000"/>
                          </a:solidFill>
                          <a:latin typeface="Cambria Math" panose="02040503050406030204" pitchFamily="18" charset="0"/>
                        </a:rPr>
                        <m:t>=</m:t>
                      </m:r>
                      <m:r>
                        <a:rPr lang="en-US" sz="4000" i="1">
                          <a:solidFill>
                            <a:srgbClr val="000000"/>
                          </a:solidFill>
                          <a:latin typeface="Cambria Math" panose="02040503050406030204" pitchFamily="18" charset="0"/>
                        </a:rPr>
                        <m:t>𝐴</m:t>
                      </m:r>
                      <m:acc>
                        <m:accPr>
                          <m:chr m:val="⃗"/>
                          <m:ctrlPr>
                            <a:rPr lang="en-US" sz="4000" i="1">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𝑥</m:t>
                          </m:r>
                        </m:e>
                      </m:acc>
                    </m:oMath>
                  </m:oMathPara>
                </a14:m>
                <a:endParaRPr lang="en-US" sz="4000" dirty="0"/>
              </a:p>
            </p:txBody>
          </p:sp>
        </mc:Choice>
        <mc:Fallback xmlns="">
          <p:sp>
            <p:nvSpPr>
              <p:cNvPr id="4" name="Object 3">
                <a:extLst>
                  <a:ext uri="{FF2B5EF4-FFF2-40B4-BE49-F238E27FC236}">
                    <a16:creationId xmlns:a16="http://schemas.microsoft.com/office/drawing/2014/main" id="{D117EB43-21C3-463A-A48C-28B456CDF297}"/>
                  </a:ext>
                </a:extLst>
              </p:cNvPr>
              <p:cNvSpPr txBox="1">
                <a:spLocks noRot="1" noChangeAspect="1" noMove="1" noResize="1" noEditPoints="1" noAdjustHandles="1" noChangeArrowheads="1" noChangeShapeType="1" noTextEdit="1"/>
              </p:cNvSpPr>
              <p:nvPr/>
            </p:nvSpPr>
            <p:spPr bwMode="auto">
              <a:xfrm>
                <a:off x="727700" y="2150207"/>
                <a:ext cx="5136631" cy="884237"/>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0FA3F457-DA3D-4A1A-BBF2-27BDAE9A51E2}"/>
              </a:ext>
            </a:extLst>
          </p:cNvPr>
          <p:cNvSpPr txBox="1">
            <a:spLocks/>
          </p:cNvSpPr>
          <p:nvPr/>
        </p:nvSpPr>
        <p:spPr>
          <a:xfrm>
            <a:off x="2397343" y="2882243"/>
            <a:ext cx="2014539" cy="406187"/>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Measurement</a:t>
            </a:r>
          </a:p>
        </p:txBody>
      </p:sp>
      <p:sp>
        <p:nvSpPr>
          <p:cNvPr id="7" name="Rectangle 6">
            <a:extLst>
              <a:ext uri="{FF2B5EF4-FFF2-40B4-BE49-F238E27FC236}">
                <a16:creationId xmlns:a16="http://schemas.microsoft.com/office/drawing/2014/main" id="{5183E1FC-63E1-4F68-BC9A-72103AAA5A2D}"/>
              </a:ext>
            </a:extLst>
          </p:cNvPr>
          <p:cNvSpPr/>
          <p:nvPr/>
        </p:nvSpPr>
        <p:spPr>
          <a:xfrm>
            <a:off x="2022842" y="3680738"/>
            <a:ext cx="8549266" cy="1254260"/>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2C4E4E2F-7A35-44AF-838A-A7E90C492C4C}"/>
              </a:ext>
            </a:extLst>
          </p:cNvPr>
          <p:cNvSpPr txBox="1">
            <a:spLocks/>
          </p:cNvSpPr>
          <p:nvPr/>
        </p:nvSpPr>
        <p:spPr>
          <a:xfrm>
            <a:off x="8252209" y="2835993"/>
            <a:ext cx="2014538" cy="452437"/>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err="1"/>
              <a:t>Sparsifying</a:t>
            </a:r>
            <a:endParaRPr lang="en-US" sz="2000" dirty="0"/>
          </a:p>
        </p:txBody>
      </p:sp>
      <mc:AlternateContent xmlns:mc="http://schemas.openxmlformats.org/markup-compatibility/2006" xmlns:a14="http://schemas.microsoft.com/office/drawing/2010/main">
        <mc:Choice Requires="a14">
          <p:sp>
            <p:nvSpPr>
              <p:cNvPr id="11" name="Object 10">
                <a:extLst>
                  <a:ext uri="{FF2B5EF4-FFF2-40B4-BE49-F238E27FC236}">
                    <a16:creationId xmlns:a16="http://schemas.microsoft.com/office/drawing/2014/main" id="{10945E9E-B8EB-479A-B8CD-7D5923BD934F}"/>
                  </a:ext>
                </a:extLst>
              </p:cNvPr>
              <p:cNvSpPr txBox="1"/>
              <p:nvPr/>
            </p:nvSpPr>
            <p:spPr bwMode="auto">
              <a:xfrm>
                <a:off x="7880070" y="2200497"/>
                <a:ext cx="3029946" cy="65703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p>
                        <m:sSupPr>
                          <m:ctrlPr>
                            <a:rPr lang="en-US" sz="4000" i="1" smtClean="0">
                              <a:solidFill>
                                <a:srgbClr val="000000"/>
                              </a:solidFill>
                              <a:latin typeface="Cambria Math" panose="02040503050406030204" pitchFamily="18" charset="0"/>
                            </a:rPr>
                          </m:ctrlPr>
                        </m:sSupPr>
                        <m:e>
                          <m:r>
                            <m:rPr>
                              <m:sty m:val="p"/>
                            </m:rPr>
                            <a:rPr lang="en-US" sz="4000" i="1">
                              <a:solidFill>
                                <a:srgbClr val="000000"/>
                              </a:solidFill>
                              <a:latin typeface="Cambria Math" panose="02040503050406030204" pitchFamily="18" charset="0"/>
                            </a:rPr>
                            <m:t>Ψ</m:t>
                          </m:r>
                        </m:e>
                        <m:sup>
                          <m:r>
                            <a:rPr lang="en-US" sz="4000" i="1">
                              <a:solidFill>
                                <a:srgbClr val="000000"/>
                              </a:solidFill>
                              <a:latin typeface="Cambria Math" panose="02040503050406030204" pitchFamily="18" charset="0"/>
                            </a:rPr>
                            <m:t>−1</m:t>
                          </m:r>
                        </m:sup>
                      </m:sSup>
                      <m:acc>
                        <m:accPr>
                          <m:chr m:val="⃗"/>
                          <m:ctrlPr>
                            <a:rPr lang="en-US" sz="4000" i="1">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𝑠</m:t>
                          </m:r>
                        </m:e>
                      </m:acc>
                      <m:r>
                        <a:rPr lang="en-US" sz="4000" i="1">
                          <a:solidFill>
                            <a:srgbClr val="000000"/>
                          </a:solidFill>
                          <a:latin typeface="Cambria Math" panose="02040503050406030204" pitchFamily="18" charset="0"/>
                        </a:rPr>
                        <m:t>=</m:t>
                      </m:r>
                      <m:acc>
                        <m:accPr>
                          <m:chr m:val="⃗"/>
                          <m:ctrlPr>
                            <a:rPr lang="en-US" sz="4000" i="1">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𝑥</m:t>
                          </m:r>
                        </m:e>
                      </m:acc>
                    </m:oMath>
                  </m:oMathPara>
                </a14:m>
                <a:endParaRPr lang="en-US" sz="4000" dirty="0"/>
              </a:p>
            </p:txBody>
          </p:sp>
        </mc:Choice>
        <mc:Fallback xmlns="">
          <p:sp>
            <p:nvSpPr>
              <p:cNvPr id="11" name="Object 10">
                <a:extLst>
                  <a:ext uri="{FF2B5EF4-FFF2-40B4-BE49-F238E27FC236}">
                    <a16:creationId xmlns:a16="http://schemas.microsoft.com/office/drawing/2014/main" id="{10945E9E-B8EB-479A-B8CD-7D5923BD934F}"/>
                  </a:ext>
                </a:extLst>
              </p:cNvPr>
              <p:cNvSpPr txBox="1">
                <a:spLocks noRot="1" noChangeAspect="1" noMove="1" noResize="1" noEditPoints="1" noAdjustHandles="1" noChangeArrowheads="1" noChangeShapeType="1" noTextEdit="1"/>
              </p:cNvSpPr>
              <p:nvPr/>
            </p:nvSpPr>
            <p:spPr bwMode="auto">
              <a:xfrm>
                <a:off x="7880070" y="2200497"/>
                <a:ext cx="3029946" cy="657033"/>
              </a:xfrm>
              <a:prstGeom prst="rect">
                <a:avLst/>
              </a:prstGeom>
              <a:blipFill>
                <a:blip r:embed="rId4"/>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7C5EBE8A-1251-41AC-B7B4-A54CEB85EF37}"/>
              </a:ext>
            </a:extLst>
          </p:cNvPr>
          <p:cNvSpPr/>
          <p:nvPr/>
        </p:nvSpPr>
        <p:spPr>
          <a:xfrm>
            <a:off x="7608938" y="2084672"/>
            <a:ext cx="2911795" cy="83937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0" name="Content Placeholder 2">
            <a:extLst>
              <a:ext uri="{FF2B5EF4-FFF2-40B4-BE49-F238E27FC236}">
                <a16:creationId xmlns:a16="http://schemas.microsoft.com/office/drawing/2014/main" id="{F317F384-4D5A-4EC0-A33D-AF9394A2D252}"/>
              </a:ext>
            </a:extLst>
          </p:cNvPr>
          <p:cNvSpPr txBox="1">
            <a:spLocks/>
          </p:cNvSpPr>
          <p:nvPr/>
        </p:nvSpPr>
        <p:spPr>
          <a:xfrm>
            <a:off x="4498411" y="5090585"/>
            <a:ext cx="5421291" cy="1373687"/>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Objective Function consists of two terms:</a:t>
            </a:r>
          </a:p>
          <a:p>
            <a:pPr marL="68580" indent="0" fontAlgn="auto">
              <a:spcAft>
                <a:spcPts val="0"/>
              </a:spcAft>
              <a:buFont typeface="Arial" panose="020B0604020202020204" pitchFamily="34" charset="0"/>
              <a:buNone/>
            </a:pPr>
            <a:r>
              <a:rPr lang="en-US" sz="2000" dirty="0"/>
              <a:t>The first is data fidelity</a:t>
            </a:r>
          </a:p>
          <a:p>
            <a:pPr marL="68580" indent="0" fontAlgn="auto">
              <a:spcAft>
                <a:spcPts val="0"/>
              </a:spcAft>
              <a:buFont typeface="Arial" panose="020B0604020202020204" pitchFamily="34" charset="0"/>
              <a:buNone/>
            </a:pPr>
            <a:r>
              <a:rPr lang="en-US" sz="2000" dirty="0"/>
              <a:t>The second is prior information </a:t>
            </a:r>
          </a:p>
        </p:txBody>
      </p:sp>
      <p:sp>
        <p:nvSpPr>
          <p:cNvPr id="21" name="Rectangle 20">
            <a:extLst>
              <a:ext uri="{FF2B5EF4-FFF2-40B4-BE49-F238E27FC236}">
                <a16:creationId xmlns:a16="http://schemas.microsoft.com/office/drawing/2014/main" id="{C17E1CC6-8F25-4B1B-BB25-223FBD4B42D0}"/>
              </a:ext>
            </a:extLst>
          </p:cNvPr>
          <p:cNvSpPr/>
          <p:nvPr/>
        </p:nvSpPr>
        <p:spPr>
          <a:xfrm>
            <a:off x="620218" y="2109324"/>
            <a:ext cx="5051953" cy="83937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Object 10">
                <a:extLst>
                  <a:ext uri="{FF2B5EF4-FFF2-40B4-BE49-F238E27FC236}">
                    <a16:creationId xmlns:a16="http://schemas.microsoft.com/office/drawing/2014/main" id="{0D7C29E4-CFDC-4412-A1A3-1C5D5FF64FD1}"/>
                  </a:ext>
                </a:extLst>
              </p:cNvPr>
              <p:cNvSpPr txBox="1"/>
              <p:nvPr/>
            </p:nvSpPr>
            <p:spPr bwMode="auto">
              <a:xfrm>
                <a:off x="2347767" y="3766481"/>
                <a:ext cx="8321948" cy="1005866"/>
              </a:xfrm>
              <a:prstGeom prst="rect">
                <a:avLst/>
              </a:prstGeom>
              <a:noFill/>
            </p:spPr>
            <p:txBody>
              <a:bodyPr>
                <a:noAutofit/>
              </a:bodyPr>
              <a:lstStyle/>
              <a:p>
                <a14:m>
                  <m:oMath xmlns:m="http://schemas.openxmlformats.org/officeDocument/2006/math">
                    <m:acc>
                      <m:accPr>
                        <m:chr m:val="⃗"/>
                        <m:ctrlPr>
                          <a:rPr lang="el-GR" sz="4800" i="1" smtClean="0">
                            <a:solidFill>
                              <a:srgbClr val="000000"/>
                            </a:solidFill>
                            <a:latin typeface="Cambria Math" panose="02040503050406030204" pitchFamily="18" charset="0"/>
                          </a:rPr>
                        </m:ctrlPr>
                      </m:accPr>
                      <m:e>
                        <m:r>
                          <a:rPr lang="el-GR" sz="4800" i="1">
                            <a:solidFill>
                              <a:srgbClr val="000000"/>
                            </a:solidFill>
                            <a:latin typeface="Cambria Math" panose="02040503050406030204" pitchFamily="18" charset="0"/>
                          </a:rPr>
                          <m:t>𝑠</m:t>
                        </m:r>
                      </m:e>
                    </m:acc>
                    <m:r>
                      <a:rPr lang="el-GR" sz="4800" i="1">
                        <a:solidFill>
                          <a:srgbClr val="000000"/>
                        </a:solidFill>
                        <a:latin typeface="Cambria Math" panose="02040503050406030204" pitchFamily="18" charset="0"/>
                      </a:rPr>
                      <m:t> </m:t>
                    </m:r>
                  </m:oMath>
                </a14:m>
                <a:r>
                  <a:rPr lang="en-US" sz="4800" dirty="0">
                    <a:solidFill>
                      <a:srgbClr val="000000"/>
                    </a:solidFill>
                  </a:rPr>
                  <a:t>=</a:t>
                </a:r>
                <a:r>
                  <a:rPr lang="pt-BR" sz="4800" dirty="0">
                    <a:solidFill>
                      <a:srgbClr val="000000"/>
                    </a:solidFill>
                  </a:rPr>
                  <a:t> </a:t>
                </a:r>
                <a14:m>
                  <m:oMath xmlns:m="http://schemas.openxmlformats.org/officeDocument/2006/math">
                    <m:f>
                      <m:fPr>
                        <m:type m:val="noBar"/>
                        <m:ctrlPr>
                          <a:rPr lang="pt-BR" sz="4800" i="1">
                            <a:solidFill>
                              <a:srgbClr val="000000"/>
                            </a:solidFill>
                            <a:latin typeface="Cambria Math" panose="02040503050406030204" pitchFamily="18" charset="0"/>
                          </a:rPr>
                        </m:ctrlPr>
                      </m:fPr>
                      <m:num>
                        <m:r>
                          <a:rPr lang="en-US" sz="4800" b="0" i="1" smtClean="0">
                            <a:solidFill>
                              <a:srgbClr val="000000"/>
                            </a:solidFill>
                            <a:latin typeface="Cambria Math" panose="02040503050406030204" pitchFamily="18" charset="0"/>
                          </a:rPr>
                          <m:t>𝑀𝑖𝑛</m:t>
                        </m:r>
                      </m:num>
                      <m:den>
                        <m:acc>
                          <m:accPr>
                            <m:chr m:val="⃗"/>
                            <m:ctrlPr>
                              <a:rPr lang="el-GR" sz="4800" i="1">
                                <a:solidFill>
                                  <a:srgbClr val="000000"/>
                                </a:solidFill>
                                <a:latin typeface="Cambria Math" panose="02040503050406030204" pitchFamily="18" charset="0"/>
                              </a:rPr>
                            </m:ctrlPr>
                          </m:accPr>
                          <m:e>
                            <m:r>
                              <a:rPr lang="el-GR" sz="4800" i="1">
                                <a:solidFill>
                                  <a:srgbClr val="000000"/>
                                </a:solidFill>
                                <a:latin typeface="Cambria Math" panose="02040503050406030204" pitchFamily="18" charset="0"/>
                              </a:rPr>
                              <m:t>𝑠</m:t>
                            </m:r>
                          </m:e>
                        </m:acc>
                      </m:den>
                    </m:f>
                    <m:r>
                      <a:rPr lang="pt-BR" sz="4800" i="1">
                        <a:solidFill>
                          <a:srgbClr val="000000"/>
                        </a:solidFill>
                        <a:latin typeface="Cambria Math" panose="02040503050406030204" pitchFamily="18" charset="0"/>
                      </a:rPr>
                      <m:t> </m:t>
                    </m:r>
                  </m:oMath>
                </a14:m>
                <a:r>
                  <a:rPr lang="en-US" sz="4800" dirty="0">
                    <a:solidFill>
                      <a:srgbClr val="000000"/>
                    </a:solidFill>
                  </a:rPr>
                  <a:t>|| </a:t>
                </a:r>
                <a14:m>
                  <m:oMath xmlns:m="http://schemas.openxmlformats.org/officeDocument/2006/math">
                    <m:acc>
                      <m:accPr>
                        <m:chr m:val="⃗"/>
                        <m:ctrlPr>
                          <a:rPr lang="en-US" sz="4800" i="1">
                            <a:solidFill>
                              <a:srgbClr val="000000"/>
                            </a:solidFill>
                            <a:latin typeface="Cambria Math" panose="02040503050406030204" pitchFamily="18" charset="0"/>
                          </a:rPr>
                        </m:ctrlPr>
                      </m:accPr>
                      <m:e>
                        <m:r>
                          <a:rPr lang="en-US" sz="4800" i="1">
                            <a:solidFill>
                              <a:srgbClr val="000000"/>
                            </a:solidFill>
                            <a:latin typeface="Cambria Math" panose="02040503050406030204" pitchFamily="18" charset="0"/>
                          </a:rPr>
                          <m:t>𝑦</m:t>
                        </m:r>
                      </m:e>
                    </m:acc>
                    <m:r>
                      <a:rPr lang="en-US" sz="4800" i="1">
                        <a:solidFill>
                          <a:srgbClr val="000000"/>
                        </a:solidFill>
                        <a:latin typeface="Cambria Math" panose="02040503050406030204" pitchFamily="18" charset="0"/>
                      </a:rPr>
                      <m:t>−</m:t>
                    </m:r>
                    <m:r>
                      <a:rPr lang="el-GR" sz="4800" i="1">
                        <a:solidFill>
                          <a:srgbClr val="000000"/>
                        </a:solidFill>
                        <a:latin typeface="Cambria Math" panose="02040503050406030204" pitchFamily="18" charset="0"/>
                      </a:rPr>
                      <m:t>𝛷</m:t>
                    </m:r>
                    <m:acc>
                      <m:accPr>
                        <m:chr m:val="⃗"/>
                        <m:ctrlPr>
                          <a:rPr lang="el-GR" sz="4800" i="1">
                            <a:solidFill>
                              <a:srgbClr val="000000"/>
                            </a:solidFill>
                            <a:latin typeface="Cambria Math" panose="02040503050406030204" pitchFamily="18" charset="0"/>
                          </a:rPr>
                        </m:ctrlPr>
                      </m:accPr>
                      <m:e>
                        <m:r>
                          <a:rPr lang="el-GR" sz="4800" i="1">
                            <a:solidFill>
                              <a:srgbClr val="000000"/>
                            </a:solidFill>
                            <a:latin typeface="Cambria Math" panose="02040503050406030204" pitchFamily="18" charset="0"/>
                          </a:rPr>
                          <m:t>𝑠</m:t>
                        </m:r>
                      </m:e>
                    </m:acc>
                  </m:oMath>
                </a14:m>
                <a:r>
                  <a:rPr lang="en-US" sz="4800" dirty="0">
                    <a:solidFill>
                      <a:srgbClr val="000000"/>
                    </a:solidFill>
                  </a:rPr>
                  <a:t>||</a:t>
                </a:r>
                <a:r>
                  <a:rPr lang="en-US" sz="4800" baseline="-25000" dirty="0">
                    <a:solidFill>
                      <a:srgbClr val="000000"/>
                    </a:solidFill>
                  </a:rPr>
                  <a:t>2</a:t>
                </a:r>
                <a:r>
                  <a:rPr lang="en-US" sz="4800" dirty="0">
                    <a:solidFill>
                      <a:srgbClr val="000000"/>
                    </a:solidFill>
                  </a:rPr>
                  <a:t>+</a:t>
                </a:r>
                <a14:m>
                  <m:oMath xmlns:m="http://schemas.openxmlformats.org/officeDocument/2006/math">
                    <m:sSup>
                      <m:sSupPr>
                        <m:ctrlPr>
                          <a:rPr lang="en-US" sz="4800" i="1" smtClean="0">
                            <a:solidFill>
                              <a:srgbClr val="000000"/>
                            </a:solidFill>
                            <a:latin typeface="Cambria Math" panose="02040503050406030204" pitchFamily="18" charset="0"/>
                          </a:rPr>
                        </m:ctrlPr>
                      </m:sSupPr>
                      <m:e>
                        <m:r>
                          <m:rPr>
                            <m:sty m:val="p"/>
                          </m:rPr>
                          <a:rPr lang="el-GR" sz="4800" i="1" smtClean="0">
                            <a:solidFill>
                              <a:srgbClr val="000000"/>
                            </a:solidFill>
                            <a:latin typeface="Cambria Math" panose="02040503050406030204" pitchFamily="18" charset="0"/>
                          </a:rPr>
                          <m:t>λ</m:t>
                        </m:r>
                        <m:r>
                          <a:rPr lang="en-US" sz="4800" b="0" i="1" smtClean="0">
                            <a:solidFill>
                              <a:srgbClr val="000000"/>
                            </a:solidFill>
                            <a:latin typeface="Cambria Math" panose="02040503050406030204" pitchFamily="18" charset="0"/>
                          </a:rPr>
                          <m:t>||</m:t>
                        </m:r>
                        <m:r>
                          <m:rPr>
                            <m:sty m:val="p"/>
                          </m:rPr>
                          <a:rPr lang="en-US" sz="4800" i="1">
                            <a:solidFill>
                              <a:srgbClr val="000000"/>
                            </a:solidFill>
                            <a:latin typeface="Cambria Math" panose="02040503050406030204" pitchFamily="18" charset="0"/>
                          </a:rPr>
                          <m:t>Ψ</m:t>
                        </m:r>
                      </m:e>
                      <m:sup>
                        <m:r>
                          <a:rPr lang="en-US" sz="4800" i="1">
                            <a:solidFill>
                              <a:srgbClr val="000000"/>
                            </a:solidFill>
                            <a:latin typeface="Cambria Math" panose="02040503050406030204" pitchFamily="18" charset="0"/>
                          </a:rPr>
                          <m:t>−1</m:t>
                        </m:r>
                      </m:sup>
                    </m:sSup>
                    <m:acc>
                      <m:accPr>
                        <m:chr m:val="⃗"/>
                        <m:ctrlPr>
                          <a:rPr lang="en-US" sz="4800" i="1">
                            <a:solidFill>
                              <a:srgbClr val="000000"/>
                            </a:solidFill>
                            <a:latin typeface="Cambria Math" panose="02040503050406030204" pitchFamily="18" charset="0"/>
                          </a:rPr>
                        </m:ctrlPr>
                      </m:accPr>
                      <m:e>
                        <m:r>
                          <a:rPr lang="en-US" sz="4800" i="1">
                            <a:solidFill>
                              <a:srgbClr val="000000"/>
                            </a:solidFill>
                            <a:latin typeface="Cambria Math" panose="02040503050406030204" pitchFamily="18" charset="0"/>
                          </a:rPr>
                          <m:t>𝑠</m:t>
                        </m:r>
                      </m:e>
                    </m:acc>
                    <m:r>
                      <a:rPr lang="en-US" sz="4800" b="0" i="1" smtClean="0">
                        <a:solidFill>
                          <a:srgbClr val="000000"/>
                        </a:solidFill>
                        <a:latin typeface="Cambria Math" panose="02040503050406030204" pitchFamily="18" charset="0"/>
                      </a:rPr>
                      <m:t>||</m:t>
                    </m:r>
                    <m:r>
                      <a:rPr lang="en-US" sz="4800" b="0" i="1" baseline="-25000" smtClean="0">
                        <a:solidFill>
                          <a:srgbClr val="000000"/>
                        </a:solidFill>
                        <a:latin typeface="Cambria Math" panose="02040503050406030204" pitchFamily="18" charset="0"/>
                      </a:rPr>
                      <m:t>0</m:t>
                    </m:r>
                  </m:oMath>
                </a14:m>
                <a:endParaRPr lang="en-US" sz="4800" baseline="-25000" dirty="0"/>
              </a:p>
            </p:txBody>
          </p:sp>
        </mc:Choice>
        <mc:Fallback xmlns="">
          <p:sp>
            <p:nvSpPr>
              <p:cNvPr id="23" name="Object 10">
                <a:extLst>
                  <a:ext uri="{FF2B5EF4-FFF2-40B4-BE49-F238E27FC236}">
                    <a16:creationId xmlns:a16="http://schemas.microsoft.com/office/drawing/2014/main" id="{0D7C29E4-CFDC-4412-A1A3-1C5D5FF64FD1}"/>
                  </a:ext>
                </a:extLst>
              </p:cNvPr>
              <p:cNvSpPr txBox="1">
                <a:spLocks noRot="1" noChangeAspect="1" noMove="1" noResize="1" noEditPoints="1" noAdjustHandles="1" noChangeArrowheads="1" noChangeShapeType="1" noTextEdit="1"/>
              </p:cNvSpPr>
              <p:nvPr/>
            </p:nvSpPr>
            <p:spPr bwMode="auto">
              <a:xfrm>
                <a:off x="2347767" y="3766481"/>
                <a:ext cx="8321948" cy="1005866"/>
              </a:xfrm>
              <a:prstGeom prst="rect">
                <a:avLst/>
              </a:prstGeom>
              <a:blipFill>
                <a:blip r:embed="rId5"/>
                <a:stretch>
                  <a:fillRect t="-6061" b="-21818"/>
                </a:stretch>
              </a:blipFill>
            </p:spPr>
            <p:txBody>
              <a:bodyPr/>
              <a:lstStyle/>
              <a:p>
                <a:r>
                  <a:rPr lang="en-US">
                    <a:noFill/>
                  </a:rPr>
                  <a:t> </a:t>
                </a:r>
              </a:p>
            </p:txBody>
          </p:sp>
        </mc:Fallback>
      </mc:AlternateContent>
    </p:spTree>
    <p:extLst>
      <p:ext uri="{BB962C8B-B14F-4D97-AF65-F5344CB8AC3E}">
        <p14:creationId xmlns:p14="http://schemas.microsoft.com/office/powerpoint/2010/main" val="386518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High School Algebra Revisit</a:t>
            </a:r>
          </a:p>
        </p:txBody>
      </p:sp>
      <p:pic>
        <p:nvPicPr>
          <p:cNvPr id="4" name="Picture 3"/>
          <p:cNvPicPr>
            <a:picLocks noChangeAspect="1"/>
          </p:cNvPicPr>
          <p:nvPr/>
        </p:nvPicPr>
        <p:blipFill>
          <a:blip r:embed="rId3"/>
          <a:stretch>
            <a:fillRect/>
          </a:stretch>
        </p:blipFill>
        <p:spPr>
          <a:xfrm>
            <a:off x="240297" y="2160546"/>
            <a:ext cx="4957345" cy="1574380"/>
          </a:xfrm>
          <a:prstGeom prst="rect">
            <a:avLst/>
          </a:prstGeom>
        </p:spPr>
      </p:pic>
      <p:pic>
        <p:nvPicPr>
          <p:cNvPr id="5" name="Picture 4"/>
          <p:cNvPicPr>
            <a:picLocks noChangeAspect="1"/>
          </p:cNvPicPr>
          <p:nvPr/>
        </p:nvPicPr>
        <p:blipFill>
          <a:blip r:embed="rId4"/>
          <a:stretch>
            <a:fillRect/>
          </a:stretch>
        </p:blipFill>
        <p:spPr>
          <a:xfrm>
            <a:off x="356574" y="4101695"/>
            <a:ext cx="4163650" cy="1639437"/>
          </a:xfrm>
          <a:prstGeom prst="rect">
            <a:avLst/>
          </a:prstGeom>
        </p:spPr>
      </p:pic>
      <p:sp>
        <p:nvSpPr>
          <p:cNvPr id="6" name="Rectangle 5"/>
          <p:cNvSpPr/>
          <p:nvPr/>
        </p:nvSpPr>
        <p:spPr>
          <a:xfrm>
            <a:off x="4851133" y="5659655"/>
            <a:ext cx="693019" cy="42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13119" y="1839537"/>
            <a:ext cx="6235579" cy="4524315"/>
          </a:xfrm>
          <a:prstGeom prst="rect">
            <a:avLst/>
          </a:prstGeom>
          <a:noFill/>
        </p:spPr>
        <p:txBody>
          <a:bodyPr wrap="square" rtlCol="0">
            <a:spAutoFit/>
          </a:bodyPr>
          <a:lstStyle/>
          <a:p>
            <a:r>
              <a:rPr lang="en-US" sz="3200" dirty="0">
                <a:solidFill>
                  <a:srgbClr val="00B050"/>
                </a:solidFill>
              </a:rPr>
              <a:t>With </a:t>
            </a:r>
            <a:r>
              <a:rPr lang="en-US" sz="3200" b="1" dirty="0">
                <a:solidFill>
                  <a:srgbClr val="00B050"/>
                </a:solidFill>
              </a:rPr>
              <a:t>1-sparse prior </a:t>
            </a:r>
            <a:r>
              <a:rPr lang="en-US" sz="3200" dirty="0">
                <a:solidFill>
                  <a:srgbClr val="00B050"/>
                </a:solidFill>
              </a:rPr>
              <a:t>&amp; 1 equation</a:t>
            </a:r>
          </a:p>
          <a:p>
            <a:r>
              <a:rPr lang="en-US" sz="3200" b="1" dirty="0">
                <a:solidFill>
                  <a:srgbClr val="00B050"/>
                </a:solidFill>
              </a:rPr>
              <a:t>x-y+z=4</a:t>
            </a:r>
            <a:r>
              <a:rPr lang="en-US" sz="3200" dirty="0">
                <a:solidFill>
                  <a:srgbClr val="00B050"/>
                </a:solidFill>
              </a:rPr>
              <a:t>, we have 3 solutions</a:t>
            </a:r>
          </a:p>
          <a:p>
            <a:r>
              <a:rPr lang="en-US" sz="3200" dirty="0">
                <a:solidFill>
                  <a:srgbClr val="00B050"/>
                </a:solidFill>
              </a:rPr>
              <a:t>(4, -4, 4)</a:t>
            </a:r>
          </a:p>
          <a:p>
            <a:endParaRPr lang="en-US" sz="3200" dirty="0">
              <a:solidFill>
                <a:srgbClr val="00B050"/>
              </a:solidFill>
            </a:endParaRPr>
          </a:p>
          <a:p>
            <a:r>
              <a:rPr lang="en-US" sz="3200" dirty="0">
                <a:solidFill>
                  <a:srgbClr val="00B050"/>
                </a:solidFill>
              </a:rPr>
              <a:t>With 1-sparse prior &amp; 2 equations</a:t>
            </a:r>
          </a:p>
          <a:p>
            <a:r>
              <a:rPr lang="en-US" sz="3200" b="1" dirty="0">
                <a:solidFill>
                  <a:srgbClr val="00B050"/>
                </a:solidFill>
              </a:rPr>
              <a:t>x-y+z=4, and</a:t>
            </a:r>
          </a:p>
          <a:p>
            <a:r>
              <a:rPr lang="en-US" sz="3200" b="1" dirty="0">
                <a:solidFill>
                  <a:srgbClr val="00B050"/>
                </a:solidFill>
              </a:rPr>
              <a:t>x-2y-2z=8</a:t>
            </a:r>
          </a:p>
          <a:p>
            <a:r>
              <a:rPr lang="en-US" sz="3200" dirty="0">
                <a:solidFill>
                  <a:srgbClr val="00B050"/>
                </a:solidFill>
              </a:rPr>
              <a:t>we have the unique solution (in this case, y=-4)!</a:t>
            </a:r>
          </a:p>
        </p:txBody>
      </p:sp>
    </p:spTree>
    <p:extLst>
      <p:ext uri="{BB962C8B-B14F-4D97-AF65-F5344CB8AC3E}">
        <p14:creationId xmlns:p14="http://schemas.microsoft.com/office/powerpoint/2010/main" val="4092611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0" y="0"/>
            <a:ext cx="12192000" cy="1426464"/>
          </a:xfrm>
        </p:spPr>
        <p:txBody>
          <a:bodyPr/>
          <a:lstStyle/>
          <a:p>
            <a:r>
              <a:rPr lang="en-US" sz="4400" dirty="0"/>
              <a:t>Further Analysis on Case of Sparsity = 1</a:t>
            </a:r>
            <a:endParaRPr lang="en-US" sz="4400" dirty="0">
              <a:solidFill>
                <a:srgbClr val="00CCFF"/>
              </a:solidFill>
            </a:endParaRPr>
          </a:p>
        </p:txBody>
      </p:sp>
      <mc:AlternateContent xmlns:mc="http://schemas.openxmlformats.org/markup-compatibility/2006" xmlns:a14="http://schemas.microsoft.com/office/drawing/2010/main">
        <mc:Choice Requires="a14">
          <p:sp>
            <p:nvSpPr>
              <p:cNvPr id="6" name="Object 5"/>
              <p:cNvSpPr txBox="1"/>
              <p:nvPr/>
            </p:nvSpPr>
            <p:spPr bwMode="auto">
              <a:xfrm>
                <a:off x="1215324" y="1976416"/>
                <a:ext cx="4880676" cy="884238"/>
              </a:xfrm>
              <a:prstGeom prst="rect">
                <a:avLst/>
              </a:prstGeom>
              <a:noFill/>
            </p:spPr>
            <p:txBody>
              <a:bodyPr>
                <a:normAutofit/>
              </a:bodyPr>
              <a:lstStyle/>
              <a:p>
                <a:r>
                  <a:rPr lang="en-US" sz="3600" dirty="0">
                    <a:solidFill>
                      <a:schemeClr val="tx1"/>
                    </a:solidFill>
                  </a:rPr>
                  <a:t>2</a:t>
                </a:r>
                <a14:m>
                  <m:oMath xmlns:m="http://schemas.openxmlformats.org/officeDocument/2006/math">
                    <m:r>
                      <a:rPr lang="en-US" sz="3600" b="0" i="1" smtClean="0">
                        <a:solidFill>
                          <a:schemeClr val="tx1"/>
                        </a:solidFill>
                        <a:latin typeface="Cambria Math" panose="02040503050406030204" pitchFamily="18" charset="0"/>
                      </a:rPr>
                      <m:t>𝑥</m:t>
                    </m:r>
                    <m:r>
                      <a:rPr lang="en-US" sz="3600" b="0" i="1" smtClean="0">
                        <a:solidFill>
                          <a:schemeClr val="tx1"/>
                        </a:solidFill>
                        <a:latin typeface="Cambria Math" panose="02040503050406030204" pitchFamily="18" charset="0"/>
                      </a:rPr>
                      <m:t>+5</m:t>
                    </m:r>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−3</m:t>
                    </m:r>
                    <m:r>
                      <a:rPr lang="en-US" sz="3600" b="0" i="1" smtClean="0">
                        <a:solidFill>
                          <a:schemeClr val="tx1"/>
                        </a:solidFill>
                        <a:latin typeface="Cambria Math" panose="02040503050406030204" pitchFamily="18" charset="0"/>
                      </a:rPr>
                      <m:t>𝑧</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2</m:t>
                    </m:r>
                  </m:oMath>
                </a14:m>
                <a:endParaRPr lang="en-US" sz="3600" dirty="0">
                  <a:solidFill>
                    <a:schemeClr val="tx1"/>
                  </a:solidFill>
                </a:endParaRPr>
              </a:p>
            </p:txBody>
          </p:sp>
        </mc:Choice>
        <mc:Fallback xmlns="">
          <p:sp>
            <p:nvSpPr>
              <p:cNvPr id="6" name="Object 5"/>
              <p:cNvSpPr txBox="1">
                <a:spLocks noRot="1" noChangeAspect="1" noMove="1" noResize="1" noEditPoints="1" noAdjustHandles="1" noChangeArrowheads="1" noChangeShapeType="1" noTextEdit="1"/>
              </p:cNvSpPr>
              <p:nvPr/>
            </p:nvSpPr>
            <p:spPr bwMode="auto">
              <a:xfrm>
                <a:off x="1215324" y="1976416"/>
                <a:ext cx="4880676" cy="884238"/>
              </a:xfrm>
              <a:prstGeom prst="rect">
                <a:avLst/>
              </a:prstGeom>
              <a:blipFill>
                <a:blip r:embed="rId2"/>
                <a:stretch>
                  <a:fillRect l="-3745" t="-10345"/>
                </a:stretch>
              </a:blipFill>
            </p:spPr>
            <p:txBody>
              <a:bodyPr/>
              <a:lstStyle/>
              <a:p>
                <a:r>
                  <a:rPr lang="en-US">
                    <a:noFill/>
                  </a:rPr>
                  <a:t> </a:t>
                </a:r>
              </a:p>
            </p:txBody>
          </p:sp>
        </mc:Fallback>
      </mc:AlternateContent>
      <p:sp>
        <p:nvSpPr>
          <p:cNvPr id="12" name="Content Placeholder 2"/>
          <p:cNvSpPr txBox="1">
            <a:spLocks/>
          </p:cNvSpPr>
          <p:nvPr/>
        </p:nvSpPr>
        <p:spPr>
          <a:xfrm>
            <a:off x="6122582" y="1994663"/>
            <a:ext cx="5303896" cy="442412"/>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800" dirty="0">
                <a:solidFill>
                  <a:srgbClr val="00B050"/>
                </a:solidFill>
              </a:rPr>
              <a:t>x=1 or y=1/5 or z=-1/3?</a:t>
            </a:r>
          </a:p>
        </p:txBody>
      </p:sp>
      <mc:AlternateContent xmlns:mc="http://schemas.openxmlformats.org/markup-compatibility/2006" xmlns:a14="http://schemas.microsoft.com/office/drawing/2010/main">
        <mc:Choice Requires="a14">
          <p:sp>
            <p:nvSpPr>
              <p:cNvPr id="23" name="Object 5">
                <a:extLst>
                  <a:ext uri="{FF2B5EF4-FFF2-40B4-BE49-F238E27FC236}">
                    <a16:creationId xmlns:a16="http://schemas.microsoft.com/office/drawing/2014/main" id="{19FE60EF-D141-4FF4-AC37-EBFB0C6C30D6}"/>
                  </a:ext>
                </a:extLst>
              </p:cNvPr>
              <p:cNvSpPr txBox="1"/>
              <p:nvPr/>
            </p:nvSpPr>
            <p:spPr bwMode="auto">
              <a:xfrm>
                <a:off x="1215324" y="2914571"/>
                <a:ext cx="4880676" cy="884238"/>
              </a:xfrm>
              <a:prstGeom prst="rect">
                <a:avLst/>
              </a:prstGeom>
              <a:noFill/>
            </p:spPr>
            <p:txBody>
              <a:bodyPr>
                <a:normAutofit/>
              </a:bodyPr>
              <a:lstStyle/>
              <a:p>
                <a:r>
                  <a:rPr lang="en-US" sz="3600" dirty="0">
                    <a:solidFill>
                      <a:schemeClr val="tx1"/>
                    </a:solidFill>
                  </a:rPr>
                  <a:t>4</a:t>
                </a:r>
                <a14:m>
                  <m:oMath xmlns:m="http://schemas.openxmlformats.org/officeDocument/2006/math">
                    <m:r>
                      <a:rPr lang="en-US" sz="3600" b="0" i="1" smtClean="0">
                        <a:solidFill>
                          <a:schemeClr val="tx1"/>
                        </a:solidFill>
                        <a:latin typeface="Cambria Math" panose="02040503050406030204" pitchFamily="18" charset="0"/>
                      </a:rPr>
                      <m:t>𝑥</m:t>
                    </m:r>
                    <m:r>
                      <a:rPr lang="en-US" sz="3600" b="0" i="1" smtClean="0">
                        <a:solidFill>
                          <a:schemeClr val="tx1"/>
                        </a:solidFill>
                        <a:latin typeface="Cambria Math" panose="02040503050406030204" pitchFamily="18" charset="0"/>
                      </a:rPr>
                      <m:t>+10</m:t>
                    </m:r>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−6</m:t>
                    </m:r>
                    <m:r>
                      <a:rPr lang="en-US" sz="3600" b="0" i="1" smtClean="0">
                        <a:solidFill>
                          <a:schemeClr val="tx1"/>
                        </a:solidFill>
                        <a:latin typeface="Cambria Math" panose="02040503050406030204" pitchFamily="18" charset="0"/>
                      </a:rPr>
                      <m:t>𝑧</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4</m:t>
                    </m:r>
                  </m:oMath>
                </a14:m>
                <a:endParaRPr lang="en-US" sz="3600" dirty="0">
                  <a:solidFill>
                    <a:schemeClr val="tx1"/>
                  </a:solidFill>
                </a:endParaRPr>
              </a:p>
            </p:txBody>
          </p:sp>
        </mc:Choice>
        <mc:Fallback xmlns="">
          <p:sp>
            <p:nvSpPr>
              <p:cNvPr id="23" name="Object 5">
                <a:extLst>
                  <a:ext uri="{FF2B5EF4-FFF2-40B4-BE49-F238E27FC236}">
                    <a16:creationId xmlns:a16="http://schemas.microsoft.com/office/drawing/2014/main" id="{19FE60EF-D141-4FF4-AC37-EBFB0C6C30D6}"/>
                  </a:ext>
                </a:extLst>
              </p:cNvPr>
              <p:cNvSpPr txBox="1">
                <a:spLocks noRot="1" noChangeAspect="1" noMove="1" noResize="1" noEditPoints="1" noAdjustHandles="1" noChangeArrowheads="1" noChangeShapeType="1" noTextEdit="1"/>
              </p:cNvSpPr>
              <p:nvPr/>
            </p:nvSpPr>
            <p:spPr bwMode="auto">
              <a:xfrm>
                <a:off x="1215324" y="2914571"/>
                <a:ext cx="4880676" cy="884238"/>
              </a:xfrm>
              <a:prstGeom prst="rect">
                <a:avLst/>
              </a:prstGeom>
              <a:blipFill>
                <a:blip r:embed="rId3"/>
                <a:stretch>
                  <a:fillRect l="-3745" t="-10345"/>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4454A029-4515-46A9-8750-1D9A74445696}"/>
              </a:ext>
            </a:extLst>
          </p:cNvPr>
          <p:cNvSpPr txBox="1">
            <a:spLocks/>
          </p:cNvSpPr>
          <p:nvPr/>
        </p:nvSpPr>
        <p:spPr>
          <a:xfrm>
            <a:off x="6122582" y="3005275"/>
            <a:ext cx="5303896" cy="442412"/>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800" dirty="0">
                <a:solidFill>
                  <a:srgbClr val="00B050"/>
                </a:solidFill>
              </a:rPr>
              <a:t>x=1 or y=1/5 or z=-1/3?</a:t>
            </a:r>
          </a:p>
        </p:txBody>
      </p:sp>
      <p:sp>
        <p:nvSpPr>
          <p:cNvPr id="26" name="Content Placeholder 2">
            <a:extLst>
              <a:ext uri="{FF2B5EF4-FFF2-40B4-BE49-F238E27FC236}">
                <a16:creationId xmlns:a16="http://schemas.microsoft.com/office/drawing/2014/main" id="{C0367396-36A9-4F2F-8FE5-34B31818934D}"/>
              </a:ext>
            </a:extLst>
          </p:cNvPr>
          <p:cNvSpPr txBox="1">
            <a:spLocks/>
          </p:cNvSpPr>
          <p:nvPr/>
        </p:nvSpPr>
        <p:spPr>
          <a:xfrm>
            <a:off x="1174228" y="3852725"/>
            <a:ext cx="10211154" cy="1607094"/>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800" dirty="0">
                <a:solidFill>
                  <a:srgbClr val="00B050"/>
                </a:solidFill>
              </a:rPr>
              <a:t>The 2</a:t>
            </a:r>
            <a:r>
              <a:rPr lang="en-US" sz="2800" baseline="30000" dirty="0">
                <a:solidFill>
                  <a:srgbClr val="00B050"/>
                </a:solidFill>
              </a:rPr>
              <a:t>nd</a:t>
            </a:r>
            <a:r>
              <a:rPr lang="en-US" sz="2800" dirty="0">
                <a:solidFill>
                  <a:srgbClr val="00B050"/>
                </a:solidFill>
              </a:rPr>
              <a:t> measurement equation gives no new information!</a:t>
            </a:r>
          </a:p>
          <a:p>
            <a:pPr marL="68580" indent="0" fontAlgn="auto">
              <a:spcAft>
                <a:spcPts val="0"/>
              </a:spcAft>
              <a:buFont typeface="Arial" panose="020B0604020202020204" pitchFamily="34" charset="0"/>
              <a:buNone/>
            </a:pPr>
            <a:endParaRPr lang="en-US" sz="2800" dirty="0">
              <a:solidFill>
                <a:srgbClr val="00B050"/>
              </a:solidFill>
            </a:endParaRPr>
          </a:p>
          <a:p>
            <a:pPr marL="68580" indent="0" fontAlgn="auto">
              <a:spcAft>
                <a:spcPts val="0"/>
              </a:spcAft>
              <a:buFont typeface="Arial" panose="020B0604020202020204" pitchFamily="34" charset="0"/>
              <a:buNone/>
            </a:pPr>
            <a:endParaRPr lang="en-US" sz="2800" dirty="0">
              <a:solidFill>
                <a:srgbClr val="00B050"/>
              </a:solidFill>
            </a:endParaRPr>
          </a:p>
        </p:txBody>
      </p:sp>
    </p:spTree>
    <p:extLst>
      <p:ext uri="{BB962C8B-B14F-4D97-AF65-F5344CB8AC3E}">
        <p14:creationId xmlns:p14="http://schemas.microsoft.com/office/powerpoint/2010/main" val="325730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0" y="0"/>
            <a:ext cx="12192000" cy="1426464"/>
          </a:xfrm>
        </p:spPr>
        <p:txBody>
          <a:bodyPr/>
          <a:lstStyle/>
          <a:p>
            <a:r>
              <a:rPr lang="en-US" sz="4400" dirty="0"/>
              <a:t>Further Analysis on Case of Sparsity = 1</a:t>
            </a:r>
            <a:endParaRPr lang="en-US" sz="4400" dirty="0">
              <a:solidFill>
                <a:srgbClr val="00CCFF"/>
              </a:solidFill>
            </a:endParaRPr>
          </a:p>
        </p:txBody>
      </p:sp>
      <mc:AlternateContent xmlns:mc="http://schemas.openxmlformats.org/markup-compatibility/2006" xmlns:a14="http://schemas.microsoft.com/office/drawing/2010/main">
        <mc:Choice Requires="a14">
          <p:sp>
            <p:nvSpPr>
              <p:cNvPr id="6" name="Object 5"/>
              <p:cNvSpPr txBox="1"/>
              <p:nvPr/>
            </p:nvSpPr>
            <p:spPr bwMode="auto">
              <a:xfrm>
                <a:off x="1215324" y="1976416"/>
                <a:ext cx="4880676" cy="884238"/>
              </a:xfrm>
              <a:prstGeom prst="rect">
                <a:avLst/>
              </a:prstGeom>
              <a:noFill/>
            </p:spPr>
            <p:txBody>
              <a:bodyPr>
                <a:normAutofit/>
              </a:bodyPr>
              <a:lstStyle/>
              <a:p>
                <a:r>
                  <a:rPr lang="en-US" sz="3600" dirty="0">
                    <a:solidFill>
                      <a:schemeClr val="tx1"/>
                    </a:solidFill>
                  </a:rPr>
                  <a:t>2</a:t>
                </a:r>
                <a14:m>
                  <m:oMath xmlns:m="http://schemas.openxmlformats.org/officeDocument/2006/math">
                    <m:r>
                      <a:rPr lang="en-US" sz="3600" b="0" i="1" smtClean="0">
                        <a:solidFill>
                          <a:schemeClr val="tx1"/>
                        </a:solidFill>
                        <a:latin typeface="Cambria Math" panose="02040503050406030204" pitchFamily="18" charset="0"/>
                      </a:rPr>
                      <m:t>𝑥</m:t>
                    </m:r>
                    <m:r>
                      <a:rPr lang="en-US" sz="3600" b="0" i="1" smtClean="0">
                        <a:solidFill>
                          <a:schemeClr val="tx1"/>
                        </a:solidFill>
                        <a:latin typeface="Cambria Math" panose="02040503050406030204" pitchFamily="18" charset="0"/>
                      </a:rPr>
                      <m:t>+5</m:t>
                    </m:r>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−3</m:t>
                    </m:r>
                    <m:r>
                      <a:rPr lang="en-US" sz="3600" b="0" i="1" smtClean="0">
                        <a:solidFill>
                          <a:schemeClr val="tx1"/>
                        </a:solidFill>
                        <a:latin typeface="Cambria Math" panose="02040503050406030204" pitchFamily="18" charset="0"/>
                      </a:rPr>
                      <m:t>𝑧</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2</m:t>
                    </m:r>
                  </m:oMath>
                </a14:m>
                <a:endParaRPr lang="en-US" sz="3600" dirty="0">
                  <a:solidFill>
                    <a:schemeClr val="tx1"/>
                  </a:solidFill>
                </a:endParaRPr>
              </a:p>
            </p:txBody>
          </p:sp>
        </mc:Choice>
        <mc:Fallback xmlns="">
          <p:sp>
            <p:nvSpPr>
              <p:cNvPr id="6" name="Object 5"/>
              <p:cNvSpPr txBox="1">
                <a:spLocks noRot="1" noChangeAspect="1" noMove="1" noResize="1" noEditPoints="1" noAdjustHandles="1" noChangeArrowheads="1" noChangeShapeType="1" noTextEdit="1"/>
              </p:cNvSpPr>
              <p:nvPr/>
            </p:nvSpPr>
            <p:spPr bwMode="auto">
              <a:xfrm>
                <a:off x="1215324" y="1976416"/>
                <a:ext cx="4880676" cy="884238"/>
              </a:xfrm>
              <a:prstGeom prst="rect">
                <a:avLst/>
              </a:prstGeom>
              <a:blipFill>
                <a:blip r:embed="rId2"/>
                <a:stretch>
                  <a:fillRect l="-3745" t="-10345"/>
                </a:stretch>
              </a:blipFill>
            </p:spPr>
            <p:txBody>
              <a:bodyPr/>
              <a:lstStyle/>
              <a:p>
                <a:r>
                  <a:rPr lang="en-US">
                    <a:noFill/>
                  </a:rPr>
                  <a:t> </a:t>
                </a:r>
              </a:p>
            </p:txBody>
          </p:sp>
        </mc:Fallback>
      </mc:AlternateContent>
      <p:sp>
        <p:nvSpPr>
          <p:cNvPr id="12" name="Content Placeholder 2"/>
          <p:cNvSpPr txBox="1">
            <a:spLocks/>
          </p:cNvSpPr>
          <p:nvPr/>
        </p:nvSpPr>
        <p:spPr>
          <a:xfrm>
            <a:off x="6122582" y="1994663"/>
            <a:ext cx="5303896" cy="442412"/>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800" dirty="0">
                <a:solidFill>
                  <a:srgbClr val="00B050"/>
                </a:solidFill>
              </a:rPr>
              <a:t>x=1 or y=1/5 or z=-1/3?</a:t>
            </a:r>
          </a:p>
        </p:txBody>
      </p:sp>
      <mc:AlternateContent xmlns:mc="http://schemas.openxmlformats.org/markup-compatibility/2006" xmlns:a14="http://schemas.microsoft.com/office/drawing/2010/main">
        <mc:Choice Requires="a14">
          <p:sp>
            <p:nvSpPr>
              <p:cNvPr id="25" name="Object 5">
                <a:extLst>
                  <a:ext uri="{FF2B5EF4-FFF2-40B4-BE49-F238E27FC236}">
                    <a16:creationId xmlns:a16="http://schemas.microsoft.com/office/drawing/2014/main" id="{C44EED1E-D627-43B1-97BF-09D22285D0DC}"/>
                  </a:ext>
                </a:extLst>
              </p:cNvPr>
              <p:cNvSpPr txBox="1"/>
              <p:nvPr/>
            </p:nvSpPr>
            <p:spPr bwMode="auto">
              <a:xfrm>
                <a:off x="1215324" y="2943462"/>
                <a:ext cx="4880676" cy="884238"/>
              </a:xfrm>
              <a:prstGeom prst="rect">
                <a:avLst/>
              </a:prstGeom>
              <a:noFill/>
            </p:spPr>
            <p:txBody>
              <a:bodyPr>
                <a:normAutofit/>
              </a:bodyPr>
              <a:lstStyle/>
              <a:p>
                <a:r>
                  <a:rPr lang="en-US" sz="3600" dirty="0">
                    <a:solidFill>
                      <a:schemeClr val="tx1"/>
                    </a:solidFill>
                  </a:rPr>
                  <a:t>4</a:t>
                </a:r>
                <a14:m>
                  <m:oMath xmlns:m="http://schemas.openxmlformats.org/officeDocument/2006/math">
                    <m:r>
                      <a:rPr lang="en-US" sz="3600" b="0" i="1" smtClean="0">
                        <a:solidFill>
                          <a:schemeClr val="tx1"/>
                        </a:solidFill>
                        <a:latin typeface="Cambria Math" panose="02040503050406030204" pitchFamily="18" charset="0"/>
                      </a:rPr>
                      <m:t>𝑥</m:t>
                    </m:r>
                    <m:r>
                      <a:rPr lang="en-US" sz="3600" b="0" i="1" smtClean="0">
                        <a:solidFill>
                          <a:schemeClr val="tx1"/>
                        </a:solidFill>
                        <a:latin typeface="Cambria Math" panose="02040503050406030204" pitchFamily="18" charset="0"/>
                      </a:rPr>
                      <m:t>+7</m:t>
                    </m:r>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−6</m:t>
                    </m:r>
                    <m:r>
                      <a:rPr lang="en-US" sz="3600" b="0" i="1" smtClean="0">
                        <a:solidFill>
                          <a:schemeClr val="tx1"/>
                        </a:solidFill>
                        <a:latin typeface="Cambria Math" panose="02040503050406030204" pitchFamily="18" charset="0"/>
                      </a:rPr>
                      <m:t>𝑧</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4</m:t>
                    </m:r>
                  </m:oMath>
                </a14:m>
                <a:endParaRPr lang="en-US" sz="3600" dirty="0">
                  <a:solidFill>
                    <a:schemeClr val="tx1"/>
                  </a:solidFill>
                </a:endParaRPr>
              </a:p>
            </p:txBody>
          </p:sp>
        </mc:Choice>
        <mc:Fallback xmlns="">
          <p:sp>
            <p:nvSpPr>
              <p:cNvPr id="25" name="Object 5">
                <a:extLst>
                  <a:ext uri="{FF2B5EF4-FFF2-40B4-BE49-F238E27FC236}">
                    <a16:creationId xmlns:a16="http://schemas.microsoft.com/office/drawing/2014/main" id="{C44EED1E-D627-43B1-97BF-09D22285D0DC}"/>
                  </a:ext>
                </a:extLst>
              </p:cNvPr>
              <p:cNvSpPr txBox="1">
                <a:spLocks noRot="1" noChangeAspect="1" noMove="1" noResize="1" noEditPoints="1" noAdjustHandles="1" noChangeArrowheads="1" noChangeShapeType="1" noTextEdit="1"/>
              </p:cNvSpPr>
              <p:nvPr/>
            </p:nvSpPr>
            <p:spPr bwMode="auto">
              <a:xfrm>
                <a:off x="1215324" y="2943462"/>
                <a:ext cx="4880676" cy="884238"/>
              </a:xfrm>
              <a:prstGeom prst="rect">
                <a:avLst/>
              </a:prstGeom>
              <a:blipFill>
                <a:blip r:embed="rId3"/>
                <a:stretch>
                  <a:fillRect l="-3745" t="-11034"/>
                </a:stretch>
              </a:blipFill>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C0367396-36A9-4F2F-8FE5-34B31818934D}"/>
              </a:ext>
            </a:extLst>
          </p:cNvPr>
          <p:cNvSpPr txBox="1">
            <a:spLocks/>
          </p:cNvSpPr>
          <p:nvPr/>
        </p:nvSpPr>
        <p:spPr>
          <a:xfrm>
            <a:off x="1215324" y="3852725"/>
            <a:ext cx="10211154" cy="1607094"/>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800" dirty="0">
                <a:solidFill>
                  <a:srgbClr val="00B050"/>
                </a:solidFill>
              </a:rPr>
              <a:t>If we assume z=0, then x=1 but if we assume y=0, we are not sure if x=1 or z=-1/3? This is because</a:t>
            </a:r>
          </a:p>
          <a:p>
            <a:pPr marL="68580" indent="0" fontAlgn="auto">
              <a:spcAft>
                <a:spcPts val="0"/>
              </a:spcAft>
              <a:buFont typeface="Arial" panose="020B0604020202020204" pitchFamily="34" charset="0"/>
              <a:buNone/>
            </a:pPr>
            <a:endParaRPr lang="en-US" sz="2800" dirty="0">
              <a:solidFill>
                <a:srgbClr val="00B050"/>
              </a:solidFill>
            </a:endParaRPr>
          </a:p>
          <a:p>
            <a:pPr marL="68580" indent="0" fontAlgn="auto">
              <a:spcAft>
                <a:spcPts val="0"/>
              </a:spcAft>
              <a:buFont typeface="Arial" panose="020B0604020202020204" pitchFamily="34" charset="0"/>
              <a:buNone/>
            </a:pPr>
            <a:endParaRPr lang="en-US" sz="2800" dirty="0">
              <a:solidFill>
                <a:srgbClr val="00B050"/>
              </a:solidFill>
            </a:endParaRPr>
          </a:p>
        </p:txBody>
      </p:sp>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EFFE3935-931D-4C71-A374-41F3340AFEF2}"/>
                  </a:ext>
                </a:extLst>
              </p:cNvPr>
              <p:cNvSpPr txBox="1"/>
              <p:nvPr/>
            </p:nvSpPr>
            <p:spPr bwMode="auto">
              <a:xfrm>
                <a:off x="1331765" y="4933668"/>
                <a:ext cx="4880676" cy="884238"/>
              </a:xfrm>
              <a:prstGeom prst="rect">
                <a:avLst/>
              </a:prstGeom>
              <a:noFill/>
            </p:spPr>
            <p:txBody>
              <a:bodyPr>
                <a:normAutofit/>
              </a:bodyPr>
              <a:lstStyle/>
              <a:p>
                <a:r>
                  <a:rPr lang="en-US" sz="3600" dirty="0">
                    <a:solidFill>
                      <a:schemeClr val="tx1"/>
                    </a:solidFill>
                  </a:rPr>
                  <a:t>2</a:t>
                </a:r>
                <a14:m>
                  <m:oMath xmlns:m="http://schemas.openxmlformats.org/officeDocument/2006/math">
                    <m:r>
                      <a:rPr lang="en-US" sz="3600" b="0" i="1" smtClean="0">
                        <a:solidFill>
                          <a:schemeClr val="tx1"/>
                        </a:solidFill>
                        <a:latin typeface="Cambria Math" panose="02040503050406030204" pitchFamily="18" charset="0"/>
                      </a:rPr>
                      <m:t>𝑥</m:t>
                    </m:r>
                    <m:r>
                      <a:rPr lang="en-US" sz="3600" b="0" i="1" smtClean="0">
                        <a:solidFill>
                          <a:schemeClr val="tx1"/>
                        </a:solidFill>
                        <a:latin typeface="Cambria Math" panose="02040503050406030204" pitchFamily="18" charset="0"/>
                      </a:rPr>
                      <m:t>−3</m:t>
                    </m:r>
                    <m:r>
                      <a:rPr lang="en-US" sz="3600" b="0" i="1" smtClean="0">
                        <a:solidFill>
                          <a:schemeClr val="tx1"/>
                        </a:solidFill>
                        <a:latin typeface="Cambria Math" panose="02040503050406030204" pitchFamily="18" charset="0"/>
                      </a:rPr>
                      <m:t>𝑧</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2</m:t>
                    </m:r>
                  </m:oMath>
                </a14:m>
                <a:endParaRPr lang="en-US" sz="3600" dirty="0">
                  <a:solidFill>
                    <a:schemeClr val="tx1"/>
                  </a:solidFill>
                </a:endParaRPr>
              </a:p>
            </p:txBody>
          </p:sp>
        </mc:Choice>
        <mc:Fallback xmlns="">
          <p:sp>
            <p:nvSpPr>
              <p:cNvPr id="9" name="Object 5">
                <a:extLst>
                  <a:ext uri="{FF2B5EF4-FFF2-40B4-BE49-F238E27FC236}">
                    <a16:creationId xmlns:a16="http://schemas.microsoft.com/office/drawing/2014/main" id="{EFFE3935-931D-4C71-A374-41F3340AFEF2}"/>
                  </a:ext>
                </a:extLst>
              </p:cNvPr>
              <p:cNvSpPr txBox="1">
                <a:spLocks noRot="1" noChangeAspect="1" noMove="1" noResize="1" noEditPoints="1" noAdjustHandles="1" noChangeArrowheads="1" noChangeShapeType="1" noTextEdit="1"/>
              </p:cNvSpPr>
              <p:nvPr/>
            </p:nvSpPr>
            <p:spPr bwMode="auto">
              <a:xfrm>
                <a:off x="1331765" y="4933668"/>
                <a:ext cx="4880676" cy="884238"/>
              </a:xfrm>
              <a:prstGeom prst="rect">
                <a:avLst/>
              </a:prstGeom>
              <a:blipFill>
                <a:blip r:embed="rId4"/>
                <a:stretch>
                  <a:fillRect l="-3745" t="-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bject 5">
                <a:extLst>
                  <a:ext uri="{FF2B5EF4-FFF2-40B4-BE49-F238E27FC236}">
                    <a16:creationId xmlns:a16="http://schemas.microsoft.com/office/drawing/2014/main" id="{387C5833-6F73-4B32-A944-FE9BB0FBB0D1}"/>
                  </a:ext>
                </a:extLst>
              </p:cNvPr>
              <p:cNvSpPr txBox="1"/>
              <p:nvPr/>
            </p:nvSpPr>
            <p:spPr bwMode="auto">
              <a:xfrm>
                <a:off x="1331765" y="5900714"/>
                <a:ext cx="4880676" cy="884238"/>
              </a:xfrm>
              <a:prstGeom prst="rect">
                <a:avLst/>
              </a:prstGeom>
              <a:noFill/>
            </p:spPr>
            <p:txBody>
              <a:bodyPr>
                <a:normAutofit/>
              </a:bodyPr>
              <a:lstStyle/>
              <a:p>
                <a:r>
                  <a:rPr lang="en-US" sz="3600" dirty="0">
                    <a:solidFill>
                      <a:schemeClr val="tx1"/>
                    </a:solidFill>
                  </a:rPr>
                  <a:t>4</a:t>
                </a:r>
                <a14:m>
                  <m:oMath xmlns:m="http://schemas.openxmlformats.org/officeDocument/2006/math">
                    <m:r>
                      <a:rPr lang="en-US" sz="3600" b="0" i="1" smtClean="0">
                        <a:solidFill>
                          <a:schemeClr val="tx1"/>
                        </a:solidFill>
                        <a:latin typeface="Cambria Math" panose="02040503050406030204" pitchFamily="18" charset="0"/>
                      </a:rPr>
                      <m:t>𝑥</m:t>
                    </m:r>
                    <m:r>
                      <a:rPr lang="en-US" sz="3600" b="0" i="1" smtClean="0">
                        <a:solidFill>
                          <a:schemeClr val="tx1"/>
                        </a:solidFill>
                        <a:latin typeface="Cambria Math" panose="02040503050406030204" pitchFamily="18" charset="0"/>
                      </a:rPr>
                      <m:t>−6</m:t>
                    </m:r>
                    <m:r>
                      <a:rPr lang="en-US" sz="3600" b="0" i="1" smtClean="0">
                        <a:solidFill>
                          <a:schemeClr val="tx1"/>
                        </a:solidFill>
                        <a:latin typeface="Cambria Math" panose="02040503050406030204" pitchFamily="18" charset="0"/>
                      </a:rPr>
                      <m:t>𝑧</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4</m:t>
                    </m:r>
                  </m:oMath>
                </a14:m>
                <a:endParaRPr lang="en-US" sz="3600" dirty="0">
                  <a:solidFill>
                    <a:schemeClr val="tx1"/>
                  </a:solidFill>
                </a:endParaRPr>
              </a:p>
            </p:txBody>
          </p:sp>
        </mc:Choice>
        <mc:Fallback xmlns="">
          <p:sp>
            <p:nvSpPr>
              <p:cNvPr id="10" name="Object 5">
                <a:extLst>
                  <a:ext uri="{FF2B5EF4-FFF2-40B4-BE49-F238E27FC236}">
                    <a16:creationId xmlns:a16="http://schemas.microsoft.com/office/drawing/2014/main" id="{387C5833-6F73-4B32-A944-FE9BB0FBB0D1}"/>
                  </a:ext>
                </a:extLst>
              </p:cNvPr>
              <p:cNvSpPr txBox="1">
                <a:spLocks noRot="1" noChangeAspect="1" noMove="1" noResize="1" noEditPoints="1" noAdjustHandles="1" noChangeArrowheads="1" noChangeShapeType="1" noTextEdit="1"/>
              </p:cNvSpPr>
              <p:nvPr/>
            </p:nvSpPr>
            <p:spPr bwMode="auto">
              <a:xfrm>
                <a:off x="1331765" y="5900714"/>
                <a:ext cx="4880676" cy="884238"/>
              </a:xfrm>
              <a:prstGeom prst="rect">
                <a:avLst/>
              </a:prstGeom>
              <a:blipFill>
                <a:blip r:embed="rId5"/>
                <a:stretch>
                  <a:fillRect l="-3745" t="-1103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51A295AB-E432-44A8-BC0E-7E62E378CD67}"/>
              </a:ext>
            </a:extLst>
          </p:cNvPr>
          <p:cNvSpPr txBox="1">
            <a:spLocks/>
          </p:cNvSpPr>
          <p:nvPr/>
        </p:nvSpPr>
        <p:spPr>
          <a:xfrm>
            <a:off x="4551449" y="5975490"/>
            <a:ext cx="7222733" cy="683315"/>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800" dirty="0">
                <a:solidFill>
                  <a:srgbClr val="00B050"/>
                </a:solidFill>
              </a:rPr>
              <a:t>The 2</a:t>
            </a:r>
            <a:r>
              <a:rPr lang="en-US" sz="2800" baseline="30000" dirty="0">
                <a:solidFill>
                  <a:srgbClr val="00B050"/>
                </a:solidFill>
              </a:rPr>
              <a:t>nd</a:t>
            </a:r>
            <a:r>
              <a:rPr lang="en-US" sz="2800" dirty="0">
                <a:solidFill>
                  <a:srgbClr val="00B050"/>
                </a:solidFill>
              </a:rPr>
              <a:t> measurement gives no new info!</a:t>
            </a:r>
          </a:p>
          <a:p>
            <a:pPr marL="68580" indent="0" fontAlgn="auto">
              <a:spcAft>
                <a:spcPts val="0"/>
              </a:spcAft>
              <a:buFont typeface="Arial" panose="020B0604020202020204" pitchFamily="34" charset="0"/>
              <a:buNone/>
            </a:pPr>
            <a:endParaRPr lang="en-US" sz="2800" dirty="0">
              <a:solidFill>
                <a:srgbClr val="00B050"/>
              </a:solidFill>
            </a:endParaRPr>
          </a:p>
          <a:p>
            <a:pPr marL="68580" indent="0" fontAlgn="auto">
              <a:spcAft>
                <a:spcPts val="0"/>
              </a:spcAft>
              <a:buFont typeface="Arial" panose="020B0604020202020204" pitchFamily="34" charset="0"/>
              <a:buNone/>
            </a:pPr>
            <a:endParaRPr lang="en-US" sz="2800" dirty="0">
              <a:solidFill>
                <a:srgbClr val="00B050"/>
              </a:solidFill>
            </a:endParaRPr>
          </a:p>
        </p:txBody>
      </p:sp>
    </p:spTree>
    <p:extLst>
      <p:ext uri="{BB962C8B-B14F-4D97-AF65-F5344CB8AC3E}">
        <p14:creationId xmlns:p14="http://schemas.microsoft.com/office/powerpoint/2010/main" val="1299612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0" y="0"/>
            <a:ext cx="12192000" cy="1426464"/>
          </a:xfrm>
        </p:spPr>
        <p:txBody>
          <a:bodyPr/>
          <a:lstStyle/>
          <a:p>
            <a:r>
              <a:rPr lang="en-US" sz="4400" dirty="0"/>
              <a:t>Further Analysis on Case of Sparsity = 1</a:t>
            </a:r>
            <a:endParaRPr lang="en-US" sz="4400" dirty="0">
              <a:solidFill>
                <a:srgbClr val="00CCFF"/>
              </a:solidFill>
            </a:endParaRPr>
          </a:p>
        </p:txBody>
      </p:sp>
      <mc:AlternateContent xmlns:mc="http://schemas.openxmlformats.org/markup-compatibility/2006" xmlns:a14="http://schemas.microsoft.com/office/drawing/2010/main">
        <mc:Choice Requires="a14">
          <p:sp>
            <p:nvSpPr>
              <p:cNvPr id="6" name="Object 5"/>
              <p:cNvSpPr txBox="1"/>
              <p:nvPr/>
            </p:nvSpPr>
            <p:spPr bwMode="auto">
              <a:xfrm>
                <a:off x="1215324" y="1976416"/>
                <a:ext cx="4880676" cy="884238"/>
              </a:xfrm>
              <a:prstGeom prst="rect">
                <a:avLst/>
              </a:prstGeom>
              <a:noFill/>
            </p:spPr>
            <p:txBody>
              <a:bodyPr>
                <a:normAutofit/>
              </a:bodyPr>
              <a:lstStyle/>
              <a:p>
                <a:r>
                  <a:rPr lang="en-US" sz="3600" dirty="0">
                    <a:solidFill>
                      <a:schemeClr val="tx1"/>
                    </a:solidFill>
                  </a:rPr>
                  <a:t>2</a:t>
                </a:r>
                <a14:m>
                  <m:oMath xmlns:m="http://schemas.openxmlformats.org/officeDocument/2006/math">
                    <m:r>
                      <a:rPr lang="en-US" sz="3600" b="0" i="1" smtClean="0">
                        <a:solidFill>
                          <a:schemeClr val="tx1"/>
                        </a:solidFill>
                        <a:latin typeface="Cambria Math" panose="02040503050406030204" pitchFamily="18" charset="0"/>
                      </a:rPr>
                      <m:t>𝑥</m:t>
                    </m:r>
                    <m:r>
                      <a:rPr lang="en-US" sz="3600" b="0" i="1" smtClean="0">
                        <a:solidFill>
                          <a:schemeClr val="tx1"/>
                        </a:solidFill>
                        <a:latin typeface="Cambria Math" panose="02040503050406030204" pitchFamily="18" charset="0"/>
                      </a:rPr>
                      <m:t>+5</m:t>
                    </m:r>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−3</m:t>
                    </m:r>
                    <m:r>
                      <a:rPr lang="en-US" sz="3600" b="0" i="1" smtClean="0">
                        <a:solidFill>
                          <a:schemeClr val="tx1"/>
                        </a:solidFill>
                        <a:latin typeface="Cambria Math" panose="02040503050406030204" pitchFamily="18" charset="0"/>
                      </a:rPr>
                      <m:t>𝑧</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2</m:t>
                    </m:r>
                  </m:oMath>
                </a14:m>
                <a:endParaRPr lang="en-US" sz="3600" dirty="0">
                  <a:solidFill>
                    <a:schemeClr val="tx1"/>
                  </a:solidFill>
                </a:endParaRPr>
              </a:p>
            </p:txBody>
          </p:sp>
        </mc:Choice>
        <mc:Fallback xmlns="">
          <p:sp>
            <p:nvSpPr>
              <p:cNvPr id="6" name="Object 5"/>
              <p:cNvSpPr txBox="1">
                <a:spLocks noRot="1" noChangeAspect="1" noMove="1" noResize="1" noEditPoints="1" noAdjustHandles="1" noChangeArrowheads="1" noChangeShapeType="1" noTextEdit="1"/>
              </p:cNvSpPr>
              <p:nvPr/>
            </p:nvSpPr>
            <p:spPr bwMode="auto">
              <a:xfrm>
                <a:off x="1215324" y="1976416"/>
                <a:ext cx="4880676" cy="884238"/>
              </a:xfrm>
              <a:prstGeom prst="rect">
                <a:avLst/>
              </a:prstGeom>
              <a:blipFill>
                <a:blip r:embed="rId2"/>
                <a:stretch>
                  <a:fillRect l="-3745" t="-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bject 5">
                <a:extLst>
                  <a:ext uri="{FF2B5EF4-FFF2-40B4-BE49-F238E27FC236}">
                    <a16:creationId xmlns:a16="http://schemas.microsoft.com/office/drawing/2014/main" id="{C44EED1E-D627-43B1-97BF-09D22285D0DC}"/>
                  </a:ext>
                </a:extLst>
              </p:cNvPr>
              <p:cNvSpPr txBox="1"/>
              <p:nvPr/>
            </p:nvSpPr>
            <p:spPr bwMode="auto">
              <a:xfrm>
                <a:off x="1215324" y="2943462"/>
                <a:ext cx="4880676" cy="884238"/>
              </a:xfrm>
              <a:prstGeom prst="rect">
                <a:avLst/>
              </a:prstGeom>
              <a:noFill/>
            </p:spPr>
            <p:txBody>
              <a:bodyPr>
                <a:normAutofit/>
              </a:bodyPr>
              <a:lstStyle/>
              <a:p>
                <a:r>
                  <a:rPr lang="en-US" sz="3600" dirty="0">
                    <a:solidFill>
                      <a:schemeClr val="tx1"/>
                    </a:solidFill>
                  </a:rPr>
                  <a:t>4</a:t>
                </a:r>
                <a14:m>
                  <m:oMath xmlns:m="http://schemas.openxmlformats.org/officeDocument/2006/math">
                    <m:r>
                      <a:rPr lang="en-US" sz="3600" b="0" i="1" smtClean="0">
                        <a:solidFill>
                          <a:schemeClr val="tx1"/>
                        </a:solidFill>
                        <a:latin typeface="Cambria Math" panose="02040503050406030204" pitchFamily="18" charset="0"/>
                      </a:rPr>
                      <m:t>𝑥</m:t>
                    </m:r>
                    <m:r>
                      <a:rPr lang="en-US" sz="3600" b="0" i="1" smtClean="0">
                        <a:solidFill>
                          <a:schemeClr val="tx1"/>
                        </a:solidFill>
                        <a:latin typeface="Cambria Math" panose="02040503050406030204" pitchFamily="18" charset="0"/>
                      </a:rPr>
                      <m:t>+7</m:t>
                    </m:r>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−11</m:t>
                    </m:r>
                    <m:r>
                      <a:rPr lang="en-US" sz="3600" b="0" i="1" smtClean="0">
                        <a:solidFill>
                          <a:schemeClr val="tx1"/>
                        </a:solidFill>
                        <a:latin typeface="Cambria Math" panose="02040503050406030204" pitchFamily="18" charset="0"/>
                      </a:rPr>
                      <m:t>𝑧</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4</m:t>
                    </m:r>
                  </m:oMath>
                </a14:m>
                <a:endParaRPr lang="en-US" sz="3600" dirty="0">
                  <a:solidFill>
                    <a:schemeClr val="tx1"/>
                  </a:solidFill>
                </a:endParaRPr>
              </a:p>
            </p:txBody>
          </p:sp>
        </mc:Choice>
        <mc:Fallback xmlns="">
          <p:sp>
            <p:nvSpPr>
              <p:cNvPr id="25" name="Object 5">
                <a:extLst>
                  <a:ext uri="{FF2B5EF4-FFF2-40B4-BE49-F238E27FC236}">
                    <a16:creationId xmlns:a16="http://schemas.microsoft.com/office/drawing/2014/main" id="{C44EED1E-D627-43B1-97BF-09D22285D0DC}"/>
                  </a:ext>
                </a:extLst>
              </p:cNvPr>
              <p:cNvSpPr txBox="1">
                <a:spLocks noRot="1" noChangeAspect="1" noMove="1" noResize="1" noEditPoints="1" noAdjustHandles="1" noChangeArrowheads="1" noChangeShapeType="1" noTextEdit="1"/>
              </p:cNvSpPr>
              <p:nvPr/>
            </p:nvSpPr>
            <p:spPr bwMode="auto">
              <a:xfrm>
                <a:off x="1215324" y="2943462"/>
                <a:ext cx="4880676" cy="884238"/>
              </a:xfrm>
              <a:prstGeom prst="rect">
                <a:avLst/>
              </a:prstGeom>
              <a:blipFill>
                <a:blip r:embed="rId3"/>
                <a:stretch>
                  <a:fillRect l="-3745" t="-11034"/>
                </a:stretch>
              </a:blipFill>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C0367396-36A9-4F2F-8FE5-34B31818934D}"/>
              </a:ext>
            </a:extLst>
          </p:cNvPr>
          <p:cNvSpPr txBox="1">
            <a:spLocks/>
          </p:cNvSpPr>
          <p:nvPr/>
        </p:nvSpPr>
        <p:spPr>
          <a:xfrm>
            <a:off x="1215324" y="3852725"/>
            <a:ext cx="10211154" cy="1607094"/>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800" dirty="0">
                <a:solidFill>
                  <a:srgbClr val="00B050"/>
                </a:solidFill>
              </a:rPr>
              <a:t>Then, the only solution is x=1 because submatrices are all good (proper, nonsingular)</a:t>
            </a:r>
          </a:p>
          <a:p>
            <a:pPr marL="68580" indent="0" fontAlgn="auto">
              <a:spcAft>
                <a:spcPts val="0"/>
              </a:spcAft>
              <a:buFont typeface="Arial" panose="020B0604020202020204" pitchFamily="34" charset="0"/>
              <a:buNone/>
            </a:pPr>
            <a:endParaRPr lang="en-US" sz="2800" dirty="0">
              <a:solidFill>
                <a:srgbClr val="00B050"/>
              </a:solidFill>
            </a:endParaRPr>
          </a:p>
          <a:p>
            <a:pPr marL="68580" indent="0" fontAlgn="auto">
              <a:spcAft>
                <a:spcPts val="0"/>
              </a:spcAft>
              <a:buFont typeface="Arial" panose="020B0604020202020204" pitchFamily="34" charset="0"/>
              <a:buNone/>
            </a:pPr>
            <a:endParaRPr lang="en-US" sz="2800" dirty="0">
              <a:solidFill>
                <a:srgbClr val="00B050"/>
              </a:solidFill>
            </a:endParaRPr>
          </a:p>
        </p:txBody>
      </p:sp>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EFFE3935-931D-4C71-A374-41F3340AFEF2}"/>
                  </a:ext>
                </a:extLst>
              </p:cNvPr>
              <p:cNvSpPr txBox="1"/>
              <p:nvPr/>
            </p:nvSpPr>
            <p:spPr bwMode="auto">
              <a:xfrm>
                <a:off x="1215324" y="4907970"/>
                <a:ext cx="1149444" cy="1205141"/>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ctrlPr>
                            <a:rPr lang="en-US" sz="400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chemeClr val="tx1"/>
                                  </a:solidFill>
                                  <a:latin typeface="Cambria Math" panose="02040503050406030204" pitchFamily="18" charset="0"/>
                                </a:rPr>
                                <m:t>2 5</m:t>
                              </m:r>
                            </m:e>
                            <m:e>
                              <m:r>
                                <a:rPr lang="en-US" sz="4000" b="0" i="1" smtClean="0">
                                  <a:solidFill>
                                    <a:schemeClr val="tx1"/>
                                  </a:solidFill>
                                  <a:latin typeface="Cambria Math" panose="02040503050406030204" pitchFamily="18" charset="0"/>
                                </a:rPr>
                                <m:t>4 7</m:t>
                              </m:r>
                            </m:e>
                          </m:eqArr>
                        </m:e>
                      </m:d>
                    </m:oMath>
                  </m:oMathPara>
                </a14:m>
                <a:endParaRPr lang="en-US" sz="4000" dirty="0">
                  <a:solidFill>
                    <a:schemeClr val="tx1"/>
                  </a:solidFill>
                </a:endParaRPr>
              </a:p>
            </p:txBody>
          </p:sp>
        </mc:Choice>
        <mc:Fallback xmlns="">
          <p:sp>
            <p:nvSpPr>
              <p:cNvPr id="9" name="Object 5">
                <a:extLst>
                  <a:ext uri="{FF2B5EF4-FFF2-40B4-BE49-F238E27FC236}">
                    <a16:creationId xmlns:a16="http://schemas.microsoft.com/office/drawing/2014/main" id="{EFFE3935-931D-4C71-A374-41F3340AFEF2}"/>
                  </a:ext>
                </a:extLst>
              </p:cNvPr>
              <p:cNvSpPr txBox="1">
                <a:spLocks noRot="1" noChangeAspect="1" noMove="1" noResize="1" noEditPoints="1" noAdjustHandles="1" noChangeArrowheads="1" noChangeShapeType="1" noTextEdit="1"/>
              </p:cNvSpPr>
              <p:nvPr/>
            </p:nvSpPr>
            <p:spPr bwMode="auto">
              <a:xfrm>
                <a:off x="1215324" y="4907970"/>
                <a:ext cx="1149444" cy="1205141"/>
              </a:xfrm>
              <a:prstGeom prst="rect">
                <a:avLst/>
              </a:prstGeom>
              <a:blipFill>
                <a:blip r:embed="rId4"/>
                <a:stretch>
                  <a:fillRect r="-6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bject 5">
                <a:extLst>
                  <a:ext uri="{FF2B5EF4-FFF2-40B4-BE49-F238E27FC236}">
                    <a16:creationId xmlns:a16="http://schemas.microsoft.com/office/drawing/2014/main" id="{359A67A5-8D1D-4C13-A89D-F815BA8294F6}"/>
                  </a:ext>
                </a:extLst>
              </p:cNvPr>
              <p:cNvSpPr txBox="1"/>
              <p:nvPr/>
            </p:nvSpPr>
            <p:spPr bwMode="auto">
              <a:xfrm>
                <a:off x="3263307" y="4907970"/>
                <a:ext cx="1149444" cy="1205141"/>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ctrlPr>
                            <a:rPr lang="en-US" sz="400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chemeClr val="tx1"/>
                                  </a:solidFill>
                                  <a:latin typeface="Cambria Math" panose="02040503050406030204" pitchFamily="18" charset="0"/>
                                </a:rPr>
                                <m:t>2 −3</m:t>
                              </m:r>
                            </m:e>
                            <m:e>
                              <m:r>
                                <a:rPr lang="en-US" sz="4000" b="0" i="1" smtClean="0">
                                  <a:solidFill>
                                    <a:schemeClr val="tx1"/>
                                  </a:solidFill>
                                  <a:latin typeface="Cambria Math" panose="02040503050406030204" pitchFamily="18" charset="0"/>
                                </a:rPr>
                                <m:t>4 −11</m:t>
                              </m:r>
                            </m:e>
                          </m:eqArr>
                        </m:e>
                      </m:d>
                    </m:oMath>
                  </m:oMathPara>
                </a14:m>
                <a:endParaRPr lang="en-US" sz="4000" dirty="0">
                  <a:solidFill>
                    <a:schemeClr val="tx1"/>
                  </a:solidFill>
                </a:endParaRPr>
              </a:p>
            </p:txBody>
          </p:sp>
        </mc:Choice>
        <mc:Fallback xmlns="">
          <p:sp>
            <p:nvSpPr>
              <p:cNvPr id="13" name="Object 5">
                <a:extLst>
                  <a:ext uri="{FF2B5EF4-FFF2-40B4-BE49-F238E27FC236}">
                    <a16:creationId xmlns:a16="http://schemas.microsoft.com/office/drawing/2014/main" id="{359A67A5-8D1D-4C13-A89D-F815BA8294F6}"/>
                  </a:ext>
                </a:extLst>
              </p:cNvPr>
              <p:cNvSpPr txBox="1">
                <a:spLocks noRot="1" noChangeAspect="1" noMove="1" noResize="1" noEditPoints="1" noAdjustHandles="1" noChangeArrowheads="1" noChangeShapeType="1" noTextEdit="1"/>
              </p:cNvSpPr>
              <p:nvPr/>
            </p:nvSpPr>
            <p:spPr bwMode="auto">
              <a:xfrm>
                <a:off x="3263307" y="4907970"/>
                <a:ext cx="1149444" cy="1205141"/>
              </a:xfrm>
              <a:prstGeom prst="rect">
                <a:avLst/>
              </a:prstGeom>
              <a:blipFill>
                <a:blip r:embed="rId5"/>
                <a:stretch>
                  <a:fillRect r="-83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bject 5">
                <a:extLst>
                  <a:ext uri="{FF2B5EF4-FFF2-40B4-BE49-F238E27FC236}">
                    <a16:creationId xmlns:a16="http://schemas.microsoft.com/office/drawing/2014/main" id="{B27CA774-14F9-4A6F-90D1-F8CA3240D431}"/>
                  </a:ext>
                </a:extLst>
              </p:cNvPr>
              <p:cNvSpPr txBox="1"/>
              <p:nvPr/>
            </p:nvSpPr>
            <p:spPr bwMode="auto">
              <a:xfrm>
                <a:off x="6355828" y="4907970"/>
                <a:ext cx="1149444" cy="1205141"/>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ctrlPr>
                            <a:rPr lang="en-US" sz="400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chemeClr val="tx1"/>
                                  </a:solidFill>
                                  <a:latin typeface="Cambria Math" panose="02040503050406030204" pitchFamily="18" charset="0"/>
                                </a:rPr>
                                <m:t>5 −3</m:t>
                              </m:r>
                            </m:e>
                            <m:e>
                              <m:r>
                                <a:rPr lang="en-US" sz="4000" b="0" i="1" smtClean="0">
                                  <a:solidFill>
                                    <a:schemeClr val="tx1"/>
                                  </a:solidFill>
                                  <a:latin typeface="Cambria Math" panose="02040503050406030204" pitchFamily="18" charset="0"/>
                                </a:rPr>
                                <m:t>7 −11</m:t>
                              </m:r>
                            </m:e>
                          </m:eqArr>
                        </m:e>
                      </m:d>
                    </m:oMath>
                  </m:oMathPara>
                </a14:m>
                <a:endParaRPr lang="en-US" sz="4000" dirty="0">
                  <a:solidFill>
                    <a:schemeClr val="tx1"/>
                  </a:solidFill>
                </a:endParaRPr>
              </a:p>
            </p:txBody>
          </p:sp>
        </mc:Choice>
        <mc:Fallback xmlns="">
          <p:sp>
            <p:nvSpPr>
              <p:cNvPr id="14" name="Object 5">
                <a:extLst>
                  <a:ext uri="{FF2B5EF4-FFF2-40B4-BE49-F238E27FC236}">
                    <a16:creationId xmlns:a16="http://schemas.microsoft.com/office/drawing/2014/main" id="{B27CA774-14F9-4A6F-90D1-F8CA3240D431}"/>
                  </a:ext>
                </a:extLst>
              </p:cNvPr>
              <p:cNvSpPr txBox="1">
                <a:spLocks noRot="1" noChangeAspect="1" noMove="1" noResize="1" noEditPoints="1" noAdjustHandles="1" noChangeArrowheads="1" noChangeShapeType="1" noTextEdit="1"/>
              </p:cNvSpPr>
              <p:nvPr/>
            </p:nvSpPr>
            <p:spPr bwMode="auto">
              <a:xfrm>
                <a:off x="6355828" y="4907970"/>
                <a:ext cx="1149444" cy="1205141"/>
              </a:xfrm>
              <a:prstGeom prst="rect">
                <a:avLst/>
              </a:prstGeom>
              <a:blipFill>
                <a:blip r:embed="rId6"/>
                <a:stretch>
                  <a:fillRect r="-84043"/>
                </a:stretch>
              </a:blipFill>
            </p:spPr>
            <p:txBody>
              <a:bodyPr/>
              <a:lstStyle/>
              <a:p>
                <a:r>
                  <a:rPr lang="en-US">
                    <a:noFill/>
                  </a:rPr>
                  <a:t> </a:t>
                </a:r>
              </a:p>
            </p:txBody>
          </p:sp>
        </mc:Fallback>
      </mc:AlternateContent>
    </p:spTree>
    <p:extLst>
      <p:ext uri="{BB962C8B-B14F-4D97-AF65-F5344CB8AC3E}">
        <p14:creationId xmlns:p14="http://schemas.microsoft.com/office/powerpoint/2010/main" val="1830885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Null Space, Necessity &amp; Sufficiency</a:t>
            </a:r>
          </a:p>
        </p:txBody>
      </p:sp>
      <p:graphicFrame>
        <p:nvGraphicFramePr>
          <p:cNvPr id="6" name="Object 5"/>
          <p:cNvGraphicFramePr>
            <a:graphicFrameLocks noChangeAspect="1"/>
          </p:cNvGraphicFramePr>
          <p:nvPr/>
        </p:nvGraphicFramePr>
        <p:xfrm>
          <a:off x="344521" y="2482721"/>
          <a:ext cx="6477263" cy="1165041"/>
        </p:xfrm>
        <a:graphic>
          <a:graphicData uri="http://schemas.openxmlformats.org/presentationml/2006/ole">
            <mc:AlternateContent xmlns:mc="http://schemas.openxmlformats.org/markup-compatibility/2006">
              <mc:Choice xmlns:v="urn:schemas-microsoft-com:vml" Requires="v">
                <p:oleObj spid="_x0000_s101399" name="Equation" r:id="rId3" imgW="1054080" imgH="215640" progId="Equation.DSMT4">
                  <p:embed/>
                </p:oleObj>
              </mc:Choice>
              <mc:Fallback>
                <p:oleObj name="Equation" r:id="rId3" imgW="1054080" imgH="215640" progId="Equation.DSMT4">
                  <p:embed/>
                  <p:pic>
                    <p:nvPicPr>
                      <p:cNvPr id="6" name="Object 5"/>
                      <p:cNvPicPr>
                        <a:picLocks noChangeAspect="1" noChangeArrowheads="1"/>
                      </p:cNvPicPr>
                      <p:nvPr/>
                    </p:nvPicPr>
                    <p:blipFill>
                      <a:blip r:embed="rId4"/>
                      <a:srcRect/>
                      <a:stretch>
                        <a:fillRect/>
                      </a:stretch>
                    </p:blipFill>
                    <p:spPr bwMode="auto">
                      <a:xfrm>
                        <a:off x="344521" y="2482721"/>
                        <a:ext cx="6477263" cy="1165041"/>
                      </a:xfrm>
                      <a:prstGeom prst="rect">
                        <a:avLst/>
                      </a:prstGeom>
                      <a:noFill/>
                    </p:spPr>
                  </p:pic>
                </p:oleObj>
              </mc:Fallback>
            </mc:AlternateContent>
          </a:graphicData>
        </a:graphic>
      </p:graphicFrame>
      <p:sp>
        <p:nvSpPr>
          <p:cNvPr id="13" name="Content Placeholder 2"/>
          <p:cNvSpPr>
            <a:spLocks noGrp="1"/>
          </p:cNvSpPr>
          <p:nvPr>
            <p:ph idx="1"/>
          </p:nvPr>
        </p:nvSpPr>
        <p:spPr>
          <a:xfrm>
            <a:off x="3778950" y="3459807"/>
            <a:ext cx="3484345" cy="394653"/>
          </a:xfrm>
        </p:spPr>
        <p:txBody>
          <a:bodyPr>
            <a:noAutofit/>
          </a:bodyPr>
          <a:lstStyle/>
          <a:p>
            <a:pPr marL="68580" indent="0">
              <a:buNone/>
            </a:pPr>
            <a:r>
              <a:rPr lang="en-US" sz="2000" dirty="0">
                <a:solidFill>
                  <a:srgbClr val="FF0000"/>
                </a:solidFill>
              </a:rPr>
              <a:t>No Significant Info on x</a:t>
            </a:r>
            <a:endParaRPr lang="en-US" sz="2000" dirty="0">
              <a:solidFill>
                <a:srgbClr val="009900"/>
              </a:solidFill>
            </a:endParaRPr>
          </a:p>
        </p:txBody>
      </p:sp>
      <p:sp>
        <p:nvSpPr>
          <p:cNvPr id="14" name="Content Placeholder 2"/>
          <p:cNvSpPr txBox="1">
            <a:spLocks/>
          </p:cNvSpPr>
          <p:nvPr/>
        </p:nvSpPr>
        <p:spPr>
          <a:xfrm>
            <a:off x="535140" y="3459807"/>
            <a:ext cx="2188743" cy="394653"/>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solidFill>
                  <a:srgbClr val="FF0000"/>
                </a:solidFill>
              </a:rPr>
              <a:t>Null Space</a:t>
            </a:r>
            <a:endParaRPr lang="en-US" sz="2000" dirty="0">
              <a:solidFill>
                <a:srgbClr val="009900"/>
              </a:solidFill>
            </a:endParaRPr>
          </a:p>
        </p:txBody>
      </p:sp>
      <p:sp>
        <p:nvSpPr>
          <p:cNvPr id="12" name="Content Placeholder 2"/>
          <p:cNvSpPr txBox="1">
            <a:spLocks/>
          </p:cNvSpPr>
          <p:nvPr/>
        </p:nvSpPr>
        <p:spPr bwMode="auto">
          <a:xfrm>
            <a:off x="351610" y="4385226"/>
            <a:ext cx="11719894" cy="21984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spcBef>
                <a:spcPts val="0"/>
              </a:spcBef>
              <a:spcAft>
                <a:spcPts val="0"/>
              </a:spcAft>
            </a:pPr>
            <a:r>
              <a:rPr lang="en-US" sz="2000" dirty="0">
                <a:solidFill>
                  <a:srgbClr val="009900"/>
                </a:solidFill>
                <a:latin typeface="Arial" panose="020B0604020202020204" pitchFamily="34" charset="0"/>
                <a:cs typeface="Arial" panose="020B0604020202020204" pitchFamily="34" charset="0"/>
              </a:rPr>
              <a:t>Necessity: </a:t>
            </a:r>
            <a:r>
              <a:rPr lang="en-US" sz="2000" b="0" dirty="0">
                <a:solidFill>
                  <a:schemeClr val="tx1"/>
                </a:solidFill>
                <a:latin typeface="Arial" panose="020B0604020202020204" pitchFamily="34" charset="0"/>
                <a:cs typeface="Arial" panose="020B0604020202020204" pitchFamily="34" charset="0"/>
              </a:rPr>
              <a:t>A has </a:t>
            </a:r>
            <a:r>
              <a:rPr lang="en-US" sz="2000" b="0" dirty="0">
                <a:solidFill>
                  <a:srgbClr val="009900"/>
                </a:solidFill>
                <a:latin typeface="Arial" panose="020B0604020202020204" pitchFamily="34" charset="0"/>
                <a:cs typeface="Arial" panose="020B0604020202020204" pitchFamily="34" charset="0"/>
              </a:rPr>
              <a:t>m≥2k rows </a:t>
            </a:r>
            <a:r>
              <a:rPr lang="en-US" sz="2000" b="0" dirty="0">
                <a:solidFill>
                  <a:schemeClr val="tx1"/>
                </a:solidFill>
                <a:latin typeface="Arial" panose="020B0604020202020204" pitchFamily="34" charset="0"/>
                <a:cs typeface="Arial" panose="020B0604020202020204" pitchFamily="34" charset="0"/>
              </a:rPr>
              <a:t>(otherwise A(x</a:t>
            </a:r>
            <a:r>
              <a:rPr lang="en-US" sz="2000" b="0" baseline="-25000" dirty="0">
                <a:solidFill>
                  <a:schemeClr val="tx1"/>
                </a:solidFill>
                <a:latin typeface="Arial" panose="020B0604020202020204" pitchFamily="34" charset="0"/>
                <a:cs typeface="Arial" panose="020B0604020202020204" pitchFamily="34" charset="0"/>
              </a:rPr>
              <a:t>1</a:t>
            </a:r>
            <a:r>
              <a:rPr lang="en-US" sz="2000" b="0" dirty="0">
                <a:solidFill>
                  <a:schemeClr val="tx1"/>
                </a:solidFill>
                <a:latin typeface="Arial" panose="020B0604020202020204" pitchFamily="34" charset="0"/>
                <a:cs typeface="Arial" panose="020B0604020202020204" pitchFamily="34" charset="0"/>
              </a:rPr>
              <a:t>-x</a:t>
            </a:r>
            <a:r>
              <a:rPr lang="en-US" sz="2000" b="0" baseline="-25000" dirty="0">
                <a:solidFill>
                  <a:schemeClr val="tx1"/>
                </a:solidFill>
                <a:latin typeface="Arial" panose="020B0604020202020204" pitchFamily="34" charset="0"/>
                <a:cs typeface="Arial" panose="020B0604020202020204" pitchFamily="34" charset="0"/>
              </a:rPr>
              <a:t>2</a:t>
            </a:r>
            <a:r>
              <a:rPr lang="en-US" sz="2000" b="0" dirty="0">
                <a:solidFill>
                  <a:schemeClr val="tx1"/>
                </a:solidFill>
                <a:latin typeface="Arial" panose="020B0604020202020204" pitchFamily="34" charset="0"/>
                <a:cs typeface="Arial" panose="020B0604020202020204" pitchFamily="34" charset="0"/>
              </a:rPr>
              <a:t>)=0)</a:t>
            </a:r>
          </a:p>
          <a:p>
            <a:pPr>
              <a:spcBef>
                <a:spcPts val="0"/>
              </a:spcBef>
              <a:spcAft>
                <a:spcPts val="0"/>
              </a:spcAft>
            </a:pPr>
            <a:r>
              <a:rPr lang="en-US" sz="2000" b="0" dirty="0">
                <a:solidFill>
                  <a:srgbClr val="FF9900"/>
                </a:solidFill>
                <a:latin typeface="Arial" panose="020B0604020202020204" pitchFamily="34" charset="0"/>
                <a:cs typeface="Arial" panose="020B0604020202020204" pitchFamily="34" charset="0"/>
              </a:rPr>
              <a:t>The difference of two k-sparse vectors can be 2k-sparse. A 2k-sparse vector cannot be uniquely determined if A contains less than 2k rows (that is, we cannot uniquely find a k-sparse vector).</a:t>
            </a:r>
          </a:p>
          <a:p>
            <a:pPr>
              <a:spcBef>
                <a:spcPts val="0"/>
              </a:spcBef>
              <a:spcAft>
                <a:spcPts val="0"/>
              </a:spcAft>
            </a:pPr>
            <a:r>
              <a:rPr lang="en-US" sz="2000" dirty="0">
                <a:solidFill>
                  <a:srgbClr val="0000FF"/>
                </a:solidFill>
                <a:latin typeface="Arial" panose="020B0604020202020204" pitchFamily="34" charset="0"/>
                <a:cs typeface="Arial" panose="020B0604020202020204" pitchFamily="34" charset="0"/>
              </a:rPr>
              <a:t>Sufficiency: </a:t>
            </a:r>
            <a:r>
              <a:rPr lang="en-US" sz="2000" b="0" dirty="0">
                <a:solidFill>
                  <a:schemeClr val="tx1"/>
                </a:solidFill>
                <a:latin typeface="Arial" panose="020B0604020202020204" pitchFamily="34" charset="0"/>
                <a:cs typeface="Arial" panose="020B0604020202020204" pitchFamily="34" charset="0"/>
              </a:rPr>
              <a:t>All </a:t>
            </a:r>
            <a:r>
              <a:rPr lang="en-US" sz="2000" b="0" dirty="0">
                <a:solidFill>
                  <a:srgbClr val="0000FF"/>
                </a:solidFill>
                <a:latin typeface="Arial" panose="020B0604020202020204" pitchFamily="34" charset="0"/>
                <a:cs typeface="Arial" panose="020B0604020202020204" pitchFamily="34" charset="0"/>
              </a:rPr>
              <a:t>mx2k sub-matrices </a:t>
            </a:r>
            <a:r>
              <a:rPr lang="en-US" sz="2000" b="0" dirty="0">
                <a:solidFill>
                  <a:schemeClr val="tx1"/>
                </a:solidFill>
                <a:latin typeface="Arial" panose="020B0604020202020204" pitchFamily="34" charset="0"/>
                <a:cs typeface="Arial" panose="020B0604020202020204" pitchFamily="34" charset="0"/>
              </a:rPr>
              <a:t>are full rank (thus x</a:t>
            </a:r>
            <a:r>
              <a:rPr lang="en-US" sz="2000" b="0" baseline="-25000" dirty="0">
                <a:solidFill>
                  <a:schemeClr val="tx1"/>
                </a:solidFill>
                <a:latin typeface="Arial" panose="020B0604020202020204" pitchFamily="34" charset="0"/>
                <a:cs typeface="Arial" panose="020B0604020202020204" pitchFamily="34" charset="0"/>
              </a:rPr>
              <a:t>1</a:t>
            </a:r>
            <a:r>
              <a:rPr lang="en-US" sz="2000" b="0" dirty="0">
                <a:solidFill>
                  <a:schemeClr val="tx1"/>
                </a:solidFill>
                <a:latin typeface="Arial" panose="020B0604020202020204" pitchFamily="34" charset="0"/>
                <a:cs typeface="Arial" panose="020B0604020202020204" pitchFamily="34" charset="0"/>
              </a:rPr>
              <a:t>≠x</a:t>
            </a:r>
            <a:r>
              <a:rPr lang="en-US" sz="2000" b="0" baseline="-25000" dirty="0">
                <a:solidFill>
                  <a:schemeClr val="tx1"/>
                </a:solidFill>
                <a:latin typeface="Arial" panose="020B0604020202020204" pitchFamily="34" charset="0"/>
                <a:cs typeface="Arial" panose="020B0604020202020204" pitchFamily="34" charset="0"/>
              </a:rPr>
              <a:t>2 </a:t>
            </a:r>
            <a:r>
              <a:rPr lang="en-US" sz="2000" b="0" dirty="0">
                <a:solidFill>
                  <a:schemeClr val="tx1"/>
                </a:solidFill>
                <a:latin typeface="Arial" panose="020B0604020202020204" pitchFamily="34" charset="0"/>
                <a:cs typeface="Arial" panose="020B0604020202020204" pitchFamily="34" charset="0"/>
              </a:rPr>
              <a:t>can be always separated)</a:t>
            </a:r>
          </a:p>
          <a:p>
            <a:pPr>
              <a:spcBef>
                <a:spcPts val="0"/>
              </a:spcBef>
              <a:spcAft>
                <a:spcPts val="0"/>
              </a:spcAft>
            </a:pPr>
            <a:r>
              <a:rPr lang="en-US" sz="2000" b="0" dirty="0">
                <a:solidFill>
                  <a:srgbClr val="FF9900"/>
                </a:solidFill>
                <a:latin typeface="Arial" panose="020B0604020202020204" pitchFamily="34" charset="0"/>
                <a:cs typeface="Arial" panose="020B0604020202020204" pitchFamily="34" charset="0"/>
              </a:rPr>
              <a:t>A k-sparse vector can be uniquely determined if the null space of A contains no 2k-sparse vectors (that is, A(x</a:t>
            </a:r>
            <a:r>
              <a:rPr lang="en-US" sz="2000" b="0" baseline="-25000" dirty="0">
                <a:solidFill>
                  <a:srgbClr val="FF9900"/>
                </a:solidFill>
                <a:latin typeface="Arial" panose="020B0604020202020204" pitchFamily="34" charset="0"/>
                <a:cs typeface="Arial" panose="020B0604020202020204" pitchFamily="34" charset="0"/>
              </a:rPr>
              <a:t>1</a:t>
            </a:r>
            <a:r>
              <a:rPr lang="en-US" sz="2000" b="0" dirty="0">
                <a:solidFill>
                  <a:srgbClr val="FF9900"/>
                </a:solidFill>
                <a:latin typeface="Arial" panose="020B0604020202020204" pitchFamily="34" charset="0"/>
                <a:cs typeface="Arial" panose="020B0604020202020204" pitchFamily="34" charset="0"/>
              </a:rPr>
              <a:t>-x</a:t>
            </a:r>
            <a:r>
              <a:rPr lang="en-US" sz="2000" b="0" baseline="-25000" dirty="0">
                <a:solidFill>
                  <a:srgbClr val="FF9900"/>
                </a:solidFill>
                <a:latin typeface="Arial" panose="020B0604020202020204" pitchFamily="34" charset="0"/>
                <a:cs typeface="Arial" panose="020B0604020202020204" pitchFamily="34" charset="0"/>
              </a:rPr>
              <a:t>2</a:t>
            </a:r>
            <a:r>
              <a:rPr lang="en-US" sz="2000" b="0" dirty="0">
                <a:solidFill>
                  <a:srgbClr val="FF9900"/>
                </a:solidFill>
                <a:latin typeface="Arial" panose="020B0604020202020204" pitchFamily="34" charset="0"/>
                <a:cs typeface="Arial" panose="020B0604020202020204" pitchFamily="34" charset="0"/>
              </a:rPr>
              <a:t>) cannot be zero if two k-sparse vectors are not the same, because we can solve the linear system to find the unique solution (all other k-sparse vectors won’t give the same data).</a:t>
            </a:r>
            <a:r>
              <a:rPr lang="en-US" sz="2000" dirty="0">
                <a:solidFill>
                  <a:schemeClr val="tx1"/>
                </a:solidFill>
                <a:latin typeface="Arial" panose="020B0604020202020204" pitchFamily="34" charset="0"/>
                <a:cs typeface="Arial" panose="020B0604020202020204" pitchFamily="34" charset="0"/>
              </a:rPr>
              <a:t>  </a:t>
            </a:r>
          </a:p>
        </p:txBody>
      </p:sp>
      <p:pic>
        <p:nvPicPr>
          <p:cNvPr id="25" name="Picture 2" descr="http://www.math.cornell.edu/~mec/Winter2009/RalucaRemus/Lecture1/Images/matrix.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811" y="1679531"/>
            <a:ext cx="4881716" cy="260250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bwMode="auto">
          <a:xfrm>
            <a:off x="7799741" y="2393586"/>
            <a:ext cx="3908322" cy="914400"/>
          </a:xfrm>
          <a:prstGeom prst="rect">
            <a:avLst/>
          </a:prstGeom>
          <a:solidFill>
            <a:srgbClr val="0099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27" name="Rectangle 26"/>
          <p:cNvSpPr/>
          <p:nvPr/>
        </p:nvSpPr>
        <p:spPr bwMode="auto">
          <a:xfrm>
            <a:off x="9147375" y="2393586"/>
            <a:ext cx="812390" cy="914400"/>
          </a:xfrm>
          <a:prstGeom prst="rect">
            <a:avLst/>
          </a:prstGeom>
          <a:solidFill>
            <a:srgbClr val="0000FF">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28" name="Rectangle 27"/>
          <p:cNvSpPr/>
          <p:nvPr/>
        </p:nvSpPr>
        <p:spPr bwMode="auto">
          <a:xfrm>
            <a:off x="8741180" y="2393586"/>
            <a:ext cx="812390" cy="914400"/>
          </a:xfrm>
          <a:prstGeom prst="rect">
            <a:avLst/>
          </a:prstGeom>
          <a:solidFill>
            <a:srgbClr val="0000FF">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29" name="Rectangle 28"/>
          <p:cNvSpPr/>
          <p:nvPr/>
        </p:nvSpPr>
        <p:spPr bwMode="auto">
          <a:xfrm>
            <a:off x="10174232" y="2393586"/>
            <a:ext cx="812390" cy="914400"/>
          </a:xfrm>
          <a:prstGeom prst="rect">
            <a:avLst/>
          </a:prstGeom>
          <a:solidFill>
            <a:srgbClr val="0000FF">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cxnSp>
        <p:nvCxnSpPr>
          <p:cNvPr id="30" name="Straight Connector 29"/>
          <p:cNvCxnSpPr/>
          <p:nvPr/>
        </p:nvCxnSpPr>
        <p:spPr bwMode="auto">
          <a:xfrm>
            <a:off x="9147375" y="3397157"/>
            <a:ext cx="812390" cy="0"/>
          </a:xfrm>
          <a:prstGeom prst="line">
            <a:avLst/>
          </a:prstGeom>
          <a:solidFill>
            <a:schemeClr val="accent1"/>
          </a:solidFill>
          <a:ln w="38100" cap="flat" cmpd="sng" algn="ctr">
            <a:solidFill>
              <a:srgbClr val="0000FF"/>
            </a:solidFill>
            <a:prstDash val="solid"/>
            <a:round/>
            <a:headEnd type="none" w="med" len="med"/>
            <a:tailEnd type="none" w="med" len="med"/>
          </a:ln>
          <a:effectLst/>
        </p:spPr>
      </p:cxnSp>
      <p:sp>
        <p:nvSpPr>
          <p:cNvPr id="31" name="Content Placeholder 2"/>
          <p:cNvSpPr txBox="1">
            <a:spLocks/>
          </p:cNvSpPr>
          <p:nvPr/>
        </p:nvSpPr>
        <p:spPr bwMode="auto">
          <a:xfrm>
            <a:off x="9271505" y="3313915"/>
            <a:ext cx="776748" cy="476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r>
              <a:rPr lang="en-US" sz="2400" dirty="0">
                <a:solidFill>
                  <a:srgbClr val="009900"/>
                </a:solidFill>
              </a:rPr>
              <a:t>2k</a:t>
            </a:r>
            <a:endParaRPr lang="en-US" sz="2400" dirty="0">
              <a:solidFill>
                <a:srgbClr val="9900FF"/>
              </a:solidFill>
            </a:endParaRPr>
          </a:p>
          <a:p>
            <a:r>
              <a:rPr lang="en-US" sz="2400" dirty="0">
                <a:solidFill>
                  <a:schemeClr val="tx1"/>
                </a:solidFill>
              </a:rPr>
              <a:t>  </a:t>
            </a:r>
          </a:p>
        </p:txBody>
      </p:sp>
    </p:spTree>
    <p:extLst>
      <p:ext uri="{BB962C8B-B14F-4D97-AF65-F5344CB8AC3E}">
        <p14:creationId xmlns:p14="http://schemas.microsoft.com/office/powerpoint/2010/main" val="152772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Algebraic View of Compressive Sensing</a:t>
            </a:r>
          </a:p>
        </p:txBody>
      </p:sp>
      <p:sp>
        <p:nvSpPr>
          <p:cNvPr id="3" name="Content Placeholder 2"/>
          <p:cNvSpPr>
            <a:spLocks noGrp="1"/>
          </p:cNvSpPr>
          <p:nvPr>
            <p:ph idx="1"/>
          </p:nvPr>
        </p:nvSpPr>
        <p:spPr>
          <a:xfrm>
            <a:off x="943549" y="4858230"/>
            <a:ext cx="2760407" cy="698597"/>
          </a:xfrm>
        </p:spPr>
        <p:txBody>
          <a:bodyPr>
            <a:noAutofit/>
          </a:bodyPr>
          <a:lstStyle/>
          <a:p>
            <a:r>
              <a:rPr lang="en-US" sz="2800" dirty="0">
                <a:solidFill>
                  <a:srgbClr val="FF0000"/>
                </a:solidFill>
              </a:rPr>
              <a:t>Sparsity=k</a:t>
            </a:r>
            <a:endParaRPr lang="en-US" sz="2800" dirty="0">
              <a:solidFill>
                <a:srgbClr val="009900"/>
              </a:solidFill>
            </a:endParaRPr>
          </a:p>
        </p:txBody>
      </p:sp>
      <p:pic>
        <p:nvPicPr>
          <p:cNvPr id="2050" name="Picture 2" descr="http://www.math.cornell.edu/~mec/Winter2009/RalucaRemus/Lecture1/Images/matri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3174" y="1679531"/>
            <a:ext cx="4881716" cy="26025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5262104" y="2393586"/>
            <a:ext cx="3908322" cy="914400"/>
          </a:xfrm>
          <a:prstGeom prst="rect">
            <a:avLst/>
          </a:prstGeom>
          <a:solidFill>
            <a:srgbClr val="0099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9" name="Content Placeholder 2"/>
          <p:cNvSpPr txBox="1">
            <a:spLocks/>
          </p:cNvSpPr>
          <p:nvPr/>
        </p:nvSpPr>
        <p:spPr bwMode="auto">
          <a:xfrm>
            <a:off x="4613174" y="4213313"/>
            <a:ext cx="7495054" cy="24815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spcBef>
                <a:spcPts val="0"/>
              </a:spcBef>
              <a:spcAft>
                <a:spcPts val="0"/>
              </a:spcAft>
            </a:pPr>
            <a:r>
              <a:rPr lang="en-US" sz="2000" dirty="0">
                <a:solidFill>
                  <a:srgbClr val="009900"/>
                </a:solidFill>
                <a:latin typeface="Arial" panose="020B0604020202020204" pitchFamily="34" charset="0"/>
                <a:cs typeface="Arial" panose="020B0604020202020204" pitchFamily="34" charset="0"/>
              </a:rPr>
              <a:t>Necessity: </a:t>
            </a:r>
            <a:r>
              <a:rPr lang="en-US" sz="2000" b="0" dirty="0">
                <a:solidFill>
                  <a:schemeClr val="tx1"/>
                </a:solidFill>
                <a:latin typeface="Arial" panose="020B0604020202020204" pitchFamily="34" charset="0"/>
                <a:cs typeface="Arial" panose="020B0604020202020204" pitchFamily="34" charset="0"/>
              </a:rPr>
              <a:t>A has </a:t>
            </a:r>
            <a:r>
              <a:rPr lang="en-US" sz="2000" b="0" dirty="0">
                <a:solidFill>
                  <a:srgbClr val="009900"/>
                </a:solidFill>
                <a:latin typeface="Arial" panose="020B0604020202020204" pitchFamily="34" charset="0"/>
                <a:cs typeface="Arial" panose="020B0604020202020204" pitchFamily="34" charset="0"/>
              </a:rPr>
              <a:t>m≥2k rows </a:t>
            </a:r>
            <a:r>
              <a:rPr lang="en-US" sz="2000" b="0" dirty="0">
                <a:solidFill>
                  <a:schemeClr val="tx1"/>
                </a:solidFill>
                <a:latin typeface="Arial" panose="020B0604020202020204" pitchFamily="34" charset="0"/>
                <a:cs typeface="Arial" panose="020B0604020202020204" pitchFamily="34" charset="0"/>
              </a:rPr>
              <a:t>(otherwise A(x</a:t>
            </a:r>
            <a:r>
              <a:rPr lang="en-US" sz="2000" b="0" baseline="-25000" dirty="0">
                <a:solidFill>
                  <a:schemeClr val="tx1"/>
                </a:solidFill>
                <a:latin typeface="Arial" panose="020B0604020202020204" pitchFamily="34" charset="0"/>
                <a:cs typeface="Arial" panose="020B0604020202020204" pitchFamily="34" charset="0"/>
              </a:rPr>
              <a:t>1</a:t>
            </a:r>
            <a:r>
              <a:rPr lang="en-US" sz="2000" b="0" dirty="0">
                <a:solidFill>
                  <a:schemeClr val="tx1"/>
                </a:solidFill>
                <a:latin typeface="Arial" panose="020B0604020202020204" pitchFamily="34" charset="0"/>
                <a:cs typeface="Arial" panose="020B0604020202020204" pitchFamily="34" charset="0"/>
              </a:rPr>
              <a:t>-x</a:t>
            </a:r>
            <a:r>
              <a:rPr lang="en-US" sz="2000" b="0" baseline="-25000" dirty="0">
                <a:solidFill>
                  <a:schemeClr val="tx1"/>
                </a:solidFill>
                <a:latin typeface="Arial" panose="020B0604020202020204" pitchFamily="34" charset="0"/>
                <a:cs typeface="Arial" panose="020B0604020202020204" pitchFamily="34" charset="0"/>
              </a:rPr>
              <a:t>2</a:t>
            </a:r>
            <a:r>
              <a:rPr lang="en-US" sz="2000" b="0" dirty="0">
                <a:solidFill>
                  <a:schemeClr val="tx1"/>
                </a:solidFill>
                <a:latin typeface="Arial" panose="020B0604020202020204" pitchFamily="34" charset="0"/>
                <a:cs typeface="Arial" panose="020B0604020202020204" pitchFamily="34" charset="0"/>
              </a:rPr>
              <a:t>)=0)</a:t>
            </a:r>
          </a:p>
          <a:p>
            <a:pPr>
              <a:spcBef>
                <a:spcPts val="0"/>
              </a:spcBef>
              <a:spcAft>
                <a:spcPts val="0"/>
              </a:spcAft>
            </a:pPr>
            <a:r>
              <a:rPr lang="en-US" sz="2000" dirty="0">
                <a:solidFill>
                  <a:srgbClr val="0000FF"/>
                </a:solidFill>
                <a:latin typeface="Arial" panose="020B0604020202020204" pitchFamily="34" charset="0"/>
                <a:cs typeface="Arial" panose="020B0604020202020204" pitchFamily="34" charset="0"/>
              </a:rPr>
              <a:t>Sufficiency: </a:t>
            </a:r>
            <a:r>
              <a:rPr lang="en-US" sz="2000" b="0" dirty="0">
                <a:solidFill>
                  <a:schemeClr val="tx1"/>
                </a:solidFill>
                <a:latin typeface="Arial" panose="020B0604020202020204" pitchFamily="34" charset="0"/>
                <a:cs typeface="Arial" panose="020B0604020202020204" pitchFamily="34" charset="0"/>
              </a:rPr>
              <a:t>All </a:t>
            </a:r>
            <a:r>
              <a:rPr lang="en-US" sz="2000" b="0" dirty="0">
                <a:solidFill>
                  <a:srgbClr val="0000FF"/>
                </a:solidFill>
                <a:latin typeface="Arial" panose="020B0604020202020204" pitchFamily="34" charset="0"/>
                <a:cs typeface="Arial" panose="020B0604020202020204" pitchFamily="34" charset="0"/>
              </a:rPr>
              <a:t>mx2k sub-matrices </a:t>
            </a:r>
            <a:r>
              <a:rPr lang="en-US" sz="2000" b="0" dirty="0">
                <a:solidFill>
                  <a:schemeClr val="tx1"/>
                </a:solidFill>
                <a:latin typeface="Arial" panose="020B0604020202020204" pitchFamily="34" charset="0"/>
                <a:cs typeface="Arial" panose="020B0604020202020204" pitchFamily="34" charset="0"/>
              </a:rPr>
              <a:t>are full rank</a:t>
            </a:r>
          </a:p>
          <a:p>
            <a:pPr>
              <a:spcBef>
                <a:spcPts val="0"/>
              </a:spcBef>
              <a:spcAft>
                <a:spcPts val="0"/>
              </a:spcAft>
            </a:pPr>
            <a:r>
              <a:rPr lang="en-US" sz="2000" b="0" dirty="0">
                <a:solidFill>
                  <a:schemeClr val="tx1"/>
                </a:solidFill>
                <a:latin typeface="Arial" panose="020B0604020202020204" pitchFamily="34" charset="0"/>
                <a:cs typeface="Arial" panose="020B0604020202020204" pitchFamily="34" charset="0"/>
              </a:rPr>
              <a:t>			(thus x</a:t>
            </a:r>
            <a:r>
              <a:rPr lang="en-US" sz="2000" b="0" baseline="-25000" dirty="0">
                <a:solidFill>
                  <a:schemeClr val="tx1"/>
                </a:solidFill>
                <a:latin typeface="Arial" panose="020B0604020202020204" pitchFamily="34" charset="0"/>
                <a:cs typeface="Arial" panose="020B0604020202020204" pitchFamily="34" charset="0"/>
              </a:rPr>
              <a:t>1</a:t>
            </a:r>
            <a:r>
              <a:rPr lang="en-US" sz="2000" b="0" dirty="0">
                <a:solidFill>
                  <a:schemeClr val="tx1"/>
                </a:solidFill>
                <a:latin typeface="Arial" panose="020B0604020202020204" pitchFamily="34" charset="0"/>
                <a:cs typeface="Arial" panose="020B0604020202020204" pitchFamily="34" charset="0"/>
              </a:rPr>
              <a:t>≠x</a:t>
            </a:r>
            <a:r>
              <a:rPr lang="en-US" sz="2000" b="0" baseline="-25000" dirty="0">
                <a:solidFill>
                  <a:schemeClr val="tx1"/>
                </a:solidFill>
                <a:latin typeface="Arial" panose="020B0604020202020204" pitchFamily="34" charset="0"/>
                <a:cs typeface="Arial" panose="020B0604020202020204" pitchFamily="34" charset="0"/>
              </a:rPr>
              <a:t>2 </a:t>
            </a:r>
            <a:r>
              <a:rPr lang="en-US" sz="2000" b="0" dirty="0">
                <a:solidFill>
                  <a:schemeClr val="tx1"/>
                </a:solidFill>
                <a:latin typeface="Arial" panose="020B0604020202020204" pitchFamily="34" charset="0"/>
                <a:cs typeface="Arial" panose="020B0604020202020204" pitchFamily="34" charset="0"/>
              </a:rPr>
              <a:t>can be always separated)</a:t>
            </a:r>
          </a:p>
          <a:p>
            <a:r>
              <a:rPr lang="en-US" sz="2000" dirty="0">
                <a:solidFill>
                  <a:srgbClr val="9900FF"/>
                </a:solidFill>
                <a:latin typeface="Arial" panose="020B0604020202020204" pitchFamily="34" charset="0"/>
                <a:cs typeface="Arial" panose="020B0604020202020204" pitchFamily="34" charset="0"/>
              </a:rPr>
              <a:t>Restricted Isometry Property:</a:t>
            </a:r>
          </a:p>
          <a:p>
            <a:endParaRPr lang="en-US" sz="2000" dirty="0">
              <a:solidFill>
                <a:srgbClr val="9900FF"/>
              </a:solidFill>
              <a:latin typeface="Arial" panose="020B0604020202020204" pitchFamily="34" charset="0"/>
              <a:cs typeface="Arial" panose="020B0604020202020204" pitchFamily="34" charset="0"/>
            </a:endParaRPr>
          </a:p>
          <a:p>
            <a:r>
              <a:rPr lang="en-US" sz="2000" b="0" dirty="0">
                <a:solidFill>
                  <a:schemeClr val="tx1"/>
                </a:solidFill>
                <a:latin typeface="Arial" panose="020B0604020202020204" pitchFamily="34" charset="0"/>
                <a:cs typeface="Arial" panose="020B0604020202020204" pitchFamily="34" charset="0"/>
              </a:rPr>
              <a:t>		(</a:t>
            </a:r>
            <a:r>
              <a:rPr lang="en-US" sz="2000" b="0" dirty="0">
                <a:solidFill>
                  <a:srgbClr val="9900FF"/>
                </a:solidFill>
                <a:latin typeface="Arial" panose="020B0604020202020204" pitchFamily="34" charset="0"/>
                <a:cs typeface="Arial" panose="020B0604020202020204" pitchFamily="34" charset="0"/>
              </a:rPr>
              <a:t>stable embedding </a:t>
            </a:r>
            <a:r>
              <a:rPr lang="en-US" sz="2000" b="0" i="1" dirty="0">
                <a:solidFill>
                  <a:srgbClr val="9900FF"/>
                </a:solidFill>
                <a:latin typeface="Arial" panose="020B0604020202020204" pitchFamily="34" charset="0"/>
                <a:cs typeface="Arial" panose="020B0604020202020204" pitchFamily="34" charset="0"/>
              </a:rPr>
              <a:t>R</a:t>
            </a:r>
            <a:r>
              <a:rPr lang="en-US" sz="2000" b="0" i="1" baseline="30000" dirty="0">
                <a:solidFill>
                  <a:srgbClr val="9900FF"/>
                </a:solidFill>
                <a:latin typeface="Arial" panose="020B0604020202020204" pitchFamily="34" charset="0"/>
                <a:cs typeface="Arial" panose="020B0604020202020204" pitchFamily="34" charset="0"/>
              </a:rPr>
              <a:t>n</a:t>
            </a:r>
            <a:r>
              <a:rPr lang="en-US" sz="2000" b="0" i="1" dirty="0">
                <a:solidFill>
                  <a:srgbClr val="9900FF"/>
                </a:solidFill>
                <a:latin typeface="Arial" panose="020B0604020202020204" pitchFamily="34" charset="0"/>
                <a:cs typeface="Arial" panose="020B0604020202020204" pitchFamily="34" charset="0"/>
              </a:rPr>
              <a:t>→R</a:t>
            </a:r>
            <a:r>
              <a:rPr lang="en-US" sz="2000" b="0" i="1" baseline="30000" dirty="0">
                <a:solidFill>
                  <a:srgbClr val="9900FF"/>
                </a:solidFill>
                <a:latin typeface="Arial" panose="020B0604020202020204" pitchFamily="34" charset="0"/>
                <a:cs typeface="Arial" panose="020B0604020202020204" pitchFamily="34" charset="0"/>
              </a:rPr>
              <a:t>m</a:t>
            </a:r>
            <a:r>
              <a:rPr lang="en-US" sz="2000" b="0" i="1" dirty="0">
                <a:solidFill>
                  <a:srgbClr val="9900FF"/>
                </a:solidFill>
                <a:latin typeface="Arial" panose="020B0604020202020204" pitchFamily="34" charset="0"/>
                <a:cs typeface="Arial" panose="020B0604020202020204" pitchFamily="34" charset="0"/>
              </a:rPr>
              <a:t> </a:t>
            </a:r>
            <a:r>
              <a:rPr lang="en-US" sz="2000" b="0" dirty="0">
                <a:solidFill>
                  <a:schemeClr val="tx1"/>
                </a:solidFill>
                <a:latin typeface="Arial" panose="020B0604020202020204" pitchFamily="34" charset="0"/>
                <a:cs typeface="Arial" panose="020B0604020202020204" pitchFamily="34" charset="0"/>
              </a:rPr>
              <a:t> for robust recovery)</a:t>
            </a:r>
          </a:p>
          <a:p>
            <a:r>
              <a:rPr lang="en-US" sz="2000" dirty="0">
                <a:solidFill>
                  <a:srgbClr val="FF9933"/>
                </a:solidFill>
                <a:latin typeface="Arial" panose="020B0604020202020204" pitchFamily="34" charset="0"/>
                <a:cs typeface="Arial" panose="020B0604020202020204" pitchFamily="34" charset="0"/>
              </a:rPr>
              <a:t>L</a:t>
            </a:r>
            <a:r>
              <a:rPr lang="en-US" sz="2000" baseline="-25000" dirty="0">
                <a:solidFill>
                  <a:srgbClr val="FF9933"/>
                </a:solidFill>
                <a:latin typeface="Arial" panose="020B0604020202020204" pitchFamily="34" charset="0"/>
                <a:cs typeface="Arial" panose="020B0604020202020204" pitchFamily="34" charset="0"/>
              </a:rPr>
              <a:t>1</a:t>
            </a:r>
            <a:r>
              <a:rPr lang="en-US" sz="2000" dirty="0">
                <a:solidFill>
                  <a:srgbClr val="FF9933"/>
                </a:solidFill>
                <a:latin typeface="Arial" panose="020B0604020202020204" pitchFamily="34" charset="0"/>
                <a:cs typeface="Arial" panose="020B0604020202020204" pitchFamily="34" charset="0"/>
              </a:rPr>
              <a:t> Minimization: </a:t>
            </a:r>
            <a:r>
              <a:rPr lang="en-US" sz="2000" b="0" dirty="0">
                <a:solidFill>
                  <a:schemeClr val="tx1"/>
                </a:solidFill>
                <a:latin typeface="Arial" panose="020B0604020202020204" pitchFamily="34" charset="0"/>
                <a:cs typeface="Arial" panose="020B0604020202020204" pitchFamily="34" charset="0"/>
              </a:rPr>
              <a:t>Much more efficient than L</a:t>
            </a:r>
            <a:r>
              <a:rPr lang="en-US" sz="2000" b="0" baseline="-25000" dirty="0">
                <a:solidFill>
                  <a:schemeClr val="tx1"/>
                </a:solidFill>
                <a:latin typeface="Arial" panose="020B0604020202020204" pitchFamily="34" charset="0"/>
                <a:cs typeface="Arial" panose="020B0604020202020204" pitchFamily="34" charset="0"/>
              </a:rPr>
              <a:t>0</a:t>
            </a:r>
            <a:r>
              <a:rPr lang="en-US" sz="2000" b="0" dirty="0">
                <a:solidFill>
                  <a:schemeClr val="tx1"/>
                </a:solidFill>
                <a:latin typeface="Arial" panose="020B0604020202020204" pitchFamily="34" charset="0"/>
                <a:cs typeface="Arial" panose="020B0604020202020204" pitchFamily="34" charset="0"/>
              </a:rPr>
              <a:t> minimization</a:t>
            </a:r>
          </a:p>
          <a:p>
            <a:r>
              <a:rPr lang="en-US" sz="2000" dirty="0">
                <a:solidFill>
                  <a:schemeClr val="tx1"/>
                </a:solidFill>
                <a:latin typeface="Arial" panose="020B0604020202020204" pitchFamily="34" charset="0"/>
                <a:cs typeface="Arial" panose="020B0604020202020204" pitchFamily="34" charset="0"/>
              </a:rPr>
              <a:t>  </a:t>
            </a:r>
          </a:p>
        </p:txBody>
      </p:sp>
      <p:graphicFrame>
        <p:nvGraphicFramePr>
          <p:cNvPr id="6" name="Object 5"/>
          <p:cNvGraphicFramePr>
            <a:graphicFrameLocks noChangeAspect="1"/>
          </p:cNvGraphicFramePr>
          <p:nvPr/>
        </p:nvGraphicFramePr>
        <p:xfrm>
          <a:off x="8454712" y="5132523"/>
          <a:ext cx="2333674" cy="848609"/>
        </p:xfrm>
        <a:graphic>
          <a:graphicData uri="http://schemas.openxmlformats.org/presentationml/2006/ole">
            <mc:AlternateContent xmlns:mc="http://schemas.openxmlformats.org/markup-compatibility/2006">
              <mc:Choice xmlns:v="urn:schemas-microsoft-com:vml" Requires="v">
                <p:oleObj spid="_x0000_s99372" name="Equation" r:id="rId5" imgW="1193760" imgH="495000" progId="Equation.DSMT4">
                  <p:embed/>
                </p:oleObj>
              </mc:Choice>
              <mc:Fallback>
                <p:oleObj name="Equation" r:id="rId5" imgW="1193760" imgH="495000" progId="Equation.DSMT4">
                  <p:embed/>
                  <p:pic>
                    <p:nvPicPr>
                      <p:cNvPr id="6" name="Object 5"/>
                      <p:cNvPicPr>
                        <a:picLocks noChangeAspect="1" noChangeArrowheads="1"/>
                      </p:cNvPicPr>
                      <p:nvPr/>
                    </p:nvPicPr>
                    <p:blipFill>
                      <a:blip r:embed="rId6"/>
                      <a:srcRect/>
                      <a:stretch>
                        <a:fillRect/>
                      </a:stretch>
                    </p:blipFill>
                    <p:spPr bwMode="auto">
                      <a:xfrm>
                        <a:off x="8454712" y="5132523"/>
                        <a:ext cx="2333674" cy="848609"/>
                      </a:xfrm>
                      <a:prstGeom prst="rect">
                        <a:avLst/>
                      </a:prstGeom>
                      <a:noFill/>
                    </p:spPr>
                  </p:pic>
                </p:oleObj>
              </mc:Fallback>
            </mc:AlternateContent>
          </a:graphicData>
        </a:graphic>
      </p:graphicFrame>
      <p:sp>
        <p:nvSpPr>
          <p:cNvPr id="11" name="Rectangle 10"/>
          <p:cNvSpPr/>
          <p:nvPr/>
        </p:nvSpPr>
        <p:spPr bwMode="auto">
          <a:xfrm>
            <a:off x="6609738" y="2393586"/>
            <a:ext cx="812390" cy="914400"/>
          </a:xfrm>
          <a:prstGeom prst="rect">
            <a:avLst/>
          </a:prstGeom>
          <a:solidFill>
            <a:srgbClr val="0000FF">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12" name="Rectangle 11"/>
          <p:cNvSpPr/>
          <p:nvPr/>
        </p:nvSpPr>
        <p:spPr bwMode="auto">
          <a:xfrm>
            <a:off x="6203543" y="2393586"/>
            <a:ext cx="812390" cy="914400"/>
          </a:xfrm>
          <a:prstGeom prst="rect">
            <a:avLst/>
          </a:prstGeom>
          <a:solidFill>
            <a:srgbClr val="0000FF">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13" name="Rectangle 12"/>
          <p:cNvSpPr/>
          <p:nvPr/>
        </p:nvSpPr>
        <p:spPr bwMode="auto">
          <a:xfrm>
            <a:off x="7636595" y="2393586"/>
            <a:ext cx="812390" cy="914400"/>
          </a:xfrm>
          <a:prstGeom prst="rect">
            <a:avLst/>
          </a:prstGeom>
          <a:solidFill>
            <a:srgbClr val="0000FF">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cxnSp>
        <p:nvCxnSpPr>
          <p:cNvPr id="10" name="Straight Connector 9"/>
          <p:cNvCxnSpPr/>
          <p:nvPr/>
        </p:nvCxnSpPr>
        <p:spPr bwMode="auto">
          <a:xfrm>
            <a:off x="6609738" y="3397157"/>
            <a:ext cx="812390" cy="0"/>
          </a:xfrm>
          <a:prstGeom prst="line">
            <a:avLst/>
          </a:prstGeom>
          <a:solidFill>
            <a:schemeClr val="accent1"/>
          </a:solidFill>
          <a:ln w="38100" cap="flat" cmpd="sng" algn="ctr">
            <a:solidFill>
              <a:srgbClr val="0000FF"/>
            </a:solidFill>
            <a:prstDash val="solid"/>
            <a:round/>
            <a:headEnd type="none" w="med" len="med"/>
            <a:tailEnd type="none" w="med" len="med"/>
          </a:ln>
          <a:effectLst/>
        </p:spPr>
      </p:cxnSp>
      <p:sp>
        <p:nvSpPr>
          <p:cNvPr id="16" name="Content Placeholder 2"/>
          <p:cNvSpPr txBox="1">
            <a:spLocks/>
          </p:cNvSpPr>
          <p:nvPr/>
        </p:nvSpPr>
        <p:spPr bwMode="auto">
          <a:xfrm>
            <a:off x="6733868" y="3313915"/>
            <a:ext cx="776748" cy="476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r>
              <a:rPr lang="en-US" sz="2400" dirty="0">
                <a:solidFill>
                  <a:srgbClr val="009900"/>
                </a:solidFill>
              </a:rPr>
              <a:t>2k</a:t>
            </a:r>
            <a:endParaRPr lang="en-US" sz="2400" dirty="0">
              <a:solidFill>
                <a:srgbClr val="9900FF"/>
              </a:solidFill>
            </a:endParaRPr>
          </a:p>
          <a:p>
            <a:r>
              <a:rPr lang="en-US" sz="2400" dirty="0">
                <a:solidFill>
                  <a:schemeClr val="tx1"/>
                </a:solidFill>
              </a:rPr>
              <a:t>  </a:t>
            </a:r>
          </a:p>
        </p:txBody>
      </p:sp>
      <p:graphicFrame>
        <p:nvGraphicFramePr>
          <p:cNvPr id="14" name="Object 13"/>
          <p:cNvGraphicFramePr>
            <a:graphicFrameLocks noChangeAspect="1"/>
          </p:cNvGraphicFramePr>
          <p:nvPr/>
        </p:nvGraphicFramePr>
        <p:xfrm>
          <a:off x="943549" y="3397157"/>
          <a:ext cx="3022600" cy="1244600"/>
        </p:xfrm>
        <a:graphic>
          <a:graphicData uri="http://schemas.openxmlformats.org/presentationml/2006/ole">
            <mc:AlternateContent xmlns:mc="http://schemas.openxmlformats.org/markup-compatibility/2006">
              <mc:Choice xmlns:v="urn:schemas-microsoft-com:vml" Requires="v">
                <p:oleObj spid="_x0000_s99373" name="Equation" r:id="rId7" imgW="406080" imgH="190440" progId="Equation.DSMT4">
                  <p:embed/>
                </p:oleObj>
              </mc:Choice>
              <mc:Fallback>
                <p:oleObj name="Equation" r:id="rId7" imgW="406080" imgH="190440" progId="Equation.DSMT4">
                  <p:embed/>
                  <p:pic>
                    <p:nvPicPr>
                      <p:cNvPr id="14" name="Object 13"/>
                      <p:cNvPicPr>
                        <a:picLocks noChangeAspect="1" noChangeArrowheads="1"/>
                      </p:cNvPicPr>
                      <p:nvPr/>
                    </p:nvPicPr>
                    <p:blipFill>
                      <a:blip r:embed="rId8"/>
                      <a:srcRect/>
                      <a:stretch>
                        <a:fillRect/>
                      </a:stretch>
                    </p:blipFill>
                    <p:spPr bwMode="auto">
                      <a:xfrm>
                        <a:off x="943549" y="3397157"/>
                        <a:ext cx="3022600" cy="1244600"/>
                      </a:xfrm>
                      <a:prstGeom prst="rect">
                        <a:avLst/>
                      </a:prstGeom>
                      <a:noFill/>
                    </p:spPr>
                  </p:pic>
                </p:oleObj>
              </mc:Fallback>
            </mc:AlternateContent>
          </a:graphicData>
        </a:graphic>
      </p:graphicFrame>
    </p:spTree>
    <p:extLst>
      <p:ext uri="{BB962C8B-B14F-4D97-AF65-F5344CB8AC3E}">
        <p14:creationId xmlns:p14="http://schemas.microsoft.com/office/powerpoint/2010/main" val="3969107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Restricted Isometry Property</a:t>
            </a:r>
          </a:p>
        </p:txBody>
      </p:sp>
      <p:sp>
        <p:nvSpPr>
          <p:cNvPr id="9" name="Content Placeholder 2"/>
          <p:cNvSpPr txBox="1">
            <a:spLocks/>
          </p:cNvSpPr>
          <p:nvPr/>
        </p:nvSpPr>
        <p:spPr bwMode="auto">
          <a:xfrm>
            <a:off x="4613174" y="5337544"/>
            <a:ext cx="7495054" cy="1357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r>
              <a:rPr lang="en-US" sz="2000" dirty="0">
                <a:solidFill>
                  <a:srgbClr val="9900FF"/>
                </a:solidFill>
                <a:latin typeface="Arial" panose="020B0604020202020204" pitchFamily="34" charset="0"/>
                <a:cs typeface="Arial" panose="020B0604020202020204" pitchFamily="34" charset="0"/>
              </a:rPr>
              <a:t>Restricted Isometry Property:</a:t>
            </a:r>
          </a:p>
          <a:p>
            <a:endParaRPr lang="en-US" sz="2000" dirty="0">
              <a:solidFill>
                <a:srgbClr val="9900FF"/>
              </a:solidFill>
              <a:latin typeface="Arial" panose="020B0604020202020204" pitchFamily="34" charset="0"/>
              <a:cs typeface="Arial" panose="020B0604020202020204" pitchFamily="34" charset="0"/>
            </a:endParaRPr>
          </a:p>
          <a:p>
            <a:r>
              <a:rPr lang="en-US" sz="2000" b="0" dirty="0">
                <a:solidFill>
                  <a:schemeClr val="tx1"/>
                </a:solidFill>
                <a:latin typeface="Arial" panose="020B0604020202020204" pitchFamily="34" charset="0"/>
                <a:cs typeface="Arial" panose="020B0604020202020204" pitchFamily="34" charset="0"/>
              </a:rPr>
              <a:t>		(</a:t>
            </a:r>
            <a:r>
              <a:rPr lang="en-US" sz="2000" b="0" dirty="0">
                <a:solidFill>
                  <a:srgbClr val="9900FF"/>
                </a:solidFill>
                <a:latin typeface="Arial" panose="020B0604020202020204" pitchFamily="34" charset="0"/>
                <a:cs typeface="Arial" panose="020B0604020202020204" pitchFamily="34" charset="0"/>
              </a:rPr>
              <a:t>stable embedding </a:t>
            </a:r>
            <a:r>
              <a:rPr lang="en-US" sz="2000" b="0" i="1" dirty="0">
                <a:solidFill>
                  <a:srgbClr val="9900FF"/>
                </a:solidFill>
                <a:latin typeface="Arial" panose="020B0604020202020204" pitchFamily="34" charset="0"/>
                <a:cs typeface="Arial" panose="020B0604020202020204" pitchFamily="34" charset="0"/>
              </a:rPr>
              <a:t>R</a:t>
            </a:r>
            <a:r>
              <a:rPr lang="en-US" sz="2000" b="0" i="1" baseline="30000" dirty="0">
                <a:solidFill>
                  <a:srgbClr val="9900FF"/>
                </a:solidFill>
                <a:latin typeface="Arial" panose="020B0604020202020204" pitchFamily="34" charset="0"/>
                <a:cs typeface="Arial" panose="020B0604020202020204" pitchFamily="34" charset="0"/>
              </a:rPr>
              <a:t>n</a:t>
            </a:r>
            <a:r>
              <a:rPr lang="en-US" sz="2000" b="0" i="1" dirty="0">
                <a:solidFill>
                  <a:srgbClr val="9900FF"/>
                </a:solidFill>
                <a:latin typeface="Arial" panose="020B0604020202020204" pitchFamily="34" charset="0"/>
                <a:cs typeface="Arial" panose="020B0604020202020204" pitchFamily="34" charset="0"/>
              </a:rPr>
              <a:t>→R</a:t>
            </a:r>
            <a:r>
              <a:rPr lang="en-US" sz="2000" b="0" i="1" baseline="30000" dirty="0">
                <a:solidFill>
                  <a:srgbClr val="9900FF"/>
                </a:solidFill>
                <a:latin typeface="Arial" panose="020B0604020202020204" pitchFamily="34" charset="0"/>
                <a:cs typeface="Arial" panose="020B0604020202020204" pitchFamily="34" charset="0"/>
              </a:rPr>
              <a:t>m</a:t>
            </a:r>
            <a:r>
              <a:rPr lang="en-US" sz="2000" b="0" i="1" dirty="0">
                <a:solidFill>
                  <a:srgbClr val="9900FF"/>
                </a:solidFill>
                <a:latin typeface="Arial" panose="020B0604020202020204" pitchFamily="34" charset="0"/>
                <a:cs typeface="Arial" panose="020B0604020202020204" pitchFamily="34" charset="0"/>
              </a:rPr>
              <a:t> </a:t>
            </a:r>
            <a:r>
              <a:rPr lang="en-US" sz="2000" b="0" dirty="0">
                <a:solidFill>
                  <a:schemeClr val="tx1"/>
                </a:solidFill>
                <a:latin typeface="Arial" panose="020B0604020202020204" pitchFamily="34" charset="0"/>
                <a:cs typeface="Arial" panose="020B0604020202020204" pitchFamily="34" charset="0"/>
              </a:rPr>
              <a:t> for robust recovery)</a:t>
            </a:r>
          </a:p>
          <a:p>
            <a:r>
              <a:rPr lang="en-US" sz="2000" dirty="0">
                <a:solidFill>
                  <a:srgbClr val="FF9933"/>
                </a:solidFill>
                <a:latin typeface="Arial" panose="020B0604020202020204" pitchFamily="34" charset="0"/>
                <a:cs typeface="Arial" panose="020B0604020202020204" pitchFamily="34" charset="0"/>
              </a:rPr>
              <a:t>L</a:t>
            </a:r>
            <a:r>
              <a:rPr lang="en-US" sz="2000" baseline="-25000" dirty="0">
                <a:solidFill>
                  <a:srgbClr val="FF9933"/>
                </a:solidFill>
                <a:latin typeface="Arial" panose="020B0604020202020204" pitchFamily="34" charset="0"/>
                <a:cs typeface="Arial" panose="020B0604020202020204" pitchFamily="34" charset="0"/>
              </a:rPr>
              <a:t>1</a:t>
            </a:r>
            <a:r>
              <a:rPr lang="en-US" sz="2000" dirty="0">
                <a:solidFill>
                  <a:srgbClr val="FF9933"/>
                </a:solidFill>
                <a:latin typeface="Arial" panose="020B0604020202020204" pitchFamily="34" charset="0"/>
                <a:cs typeface="Arial" panose="020B0604020202020204" pitchFamily="34" charset="0"/>
              </a:rPr>
              <a:t> Minimization: </a:t>
            </a:r>
            <a:r>
              <a:rPr lang="en-US" sz="2000" b="0" dirty="0">
                <a:solidFill>
                  <a:schemeClr val="tx1"/>
                </a:solidFill>
                <a:latin typeface="Arial" panose="020B0604020202020204" pitchFamily="34" charset="0"/>
                <a:cs typeface="Arial" panose="020B0604020202020204" pitchFamily="34" charset="0"/>
              </a:rPr>
              <a:t>Much more efficient than L</a:t>
            </a:r>
            <a:r>
              <a:rPr lang="en-US" sz="2000" b="0" baseline="-25000" dirty="0">
                <a:solidFill>
                  <a:schemeClr val="tx1"/>
                </a:solidFill>
                <a:latin typeface="Arial" panose="020B0604020202020204" pitchFamily="34" charset="0"/>
                <a:cs typeface="Arial" panose="020B0604020202020204" pitchFamily="34" charset="0"/>
              </a:rPr>
              <a:t>0</a:t>
            </a:r>
            <a:r>
              <a:rPr lang="en-US" sz="2000" b="0" dirty="0">
                <a:solidFill>
                  <a:schemeClr val="tx1"/>
                </a:solidFill>
                <a:latin typeface="Arial" panose="020B0604020202020204" pitchFamily="34" charset="0"/>
                <a:cs typeface="Arial" panose="020B0604020202020204" pitchFamily="34" charset="0"/>
              </a:rPr>
              <a:t> minimization</a:t>
            </a:r>
          </a:p>
          <a:p>
            <a:r>
              <a:rPr lang="en-US" sz="2000" dirty="0">
                <a:solidFill>
                  <a:schemeClr val="tx1"/>
                </a:solidFill>
                <a:latin typeface="Arial" panose="020B0604020202020204" pitchFamily="34" charset="0"/>
                <a:cs typeface="Arial" panose="020B0604020202020204" pitchFamily="34" charset="0"/>
              </a:rPr>
              <a:t>  </a:t>
            </a:r>
          </a:p>
        </p:txBody>
      </p:sp>
      <p:graphicFrame>
        <p:nvGraphicFramePr>
          <p:cNvPr id="6" name="Object 5"/>
          <p:cNvGraphicFramePr>
            <a:graphicFrameLocks noChangeAspect="1"/>
          </p:cNvGraphicFramePr>
          <p:nvPr/>
        </p:nvGraphicFramePr>
        <p:xfrm>
          <a:off x="8454712" y="5132523"/>
          <a:ext cx="2333674" cy="848609"/>
        </p:xfrm>
        <a:graphic>
          <a:graphicData uri="http://schemas.openxmlformats.org/presentationml/2006/ole">
            <mc:AlternateContent xmlns:mc="http://schemas.openxmlformats.org/markup-compatibility/2006">
              <mc:Choice xmlns:v="urn:schemas-microsoft-com:vml" Requires="v">
                <p:oleObj spid="_x0000_s102486" name="Equation" r:id="rId4" imgW="1193760" imgH="495000" progId="Equation.DSMT4">
                  <p:embed/>
                </p:oleObj>
              </mc:Choice>
              <mc:Fallback>
                <p:oleObj name="Equation" r:id="rId4" imgW="1193760" imgH="495000" progId="Equation.DSMT4">
                  <p:embed/>
                  <p:pic>
                    <p:nvPicPr>
                      <p:cNvPr id="6" name="Object 5"/>
                      <p:cNvPicPr>
                        <a:picLocks noChangeAspect="1" noChangeArrowheads="1"/>
                      </p:cNvPicPr>
                      <p:nvPr/>
                    </p:nvPicPr>
                    <p:blipFill>
                      <a:blip r:embed="rId5"/>
                      <a:srcRect/>
                      <a:stretch>
                        <a:fillRect/>
                      </a:stretch>
                    </p:blipFill>
                    <p:spPr bwMode="auto">
                      <a:xfrm>
                        <a:off x="8454712" y="5132523"/>
                        <a:ext cx="2333674" cy="848609"/>
                      </a:xfrm>
                      <a:prstGeom prst="rect">
                        <a:avLst/>
                      </a:prstGeom>
                      <a:noFill/>
                    </p:spPr>
                  </p:pic>
                </p:oleObj>
              </mc:Fallback>
            </mc:AlternateContent>
          </a:graphicData>
        </a:graphic>
      </p:graphicFrame>
      <p:pic>
        <p:nvPicPr>
          <p:cNvPr id="8" name="Picture 7"/>
          <p:cNvPicPr>
            <a:picLocks noChangeAspect="1"/>
          </p:cNvPicPr>
          <p:nvPr/>
        </p:nvPicPr>
        <p:blipFill>
          <a:blip r:embed="rId6"/>
          <a:stretch>
            <a:fillRect/>
          </a:stretch>
        </p:blipFill>
        <p:spPr>
          <a:xfrm>
            <a:off x="4666579" y="1971688"/>
            <a:ext cx="2858840" cy="2914622"/>
          </a:xfrm>
          <a:prstGeom prst="rect">
            <a:avLst/>
          </a:prstGeom>
        </p:spPr>
      </p:pic>
      <p:pic>
        <p:nvPicPr>
          <p:cNvPr id="14" name="Picture 13"/>
          <p:cNvPicPr>
            <a:picLocks noChangeAspect="1"/>
          </p:cNvPicPr>
          <p:nvPr/>
        </p:nvPicPr>
        <p:blipFill>
          <a:blip r:embed="rId7"/>
          <a:stretch>
            <a:fillRect/>
          </a:stretch>
        </p:blipFill>
        <p:spPr>
          <a:xfrm>
            <a:off x="1122742" y="2013524"/>
            <a:ext cx="2900675" cy="2830948"/>
          </a:xfrm>
          <a:prstGeom prst="rect">
            <a:avLst/>
          </a:prstGeom>
        </p:spPr>
      </p:pic>
      <p:graphicFrame>
        <p:nvGraphicFramePr>
          <p:cNvPr id="17" name="Object 16"/>
          <p:cNvGraphicFramePr>
            <a:graphicFrameLocks noChangeAspect="1"/>
          </p:cNvGraphicFramePr>
          <p:nvPr/>
        </p:nvGraphicFramePr>
        <p:xfrm>
          <a:off x="8275392" y="2759704"/>
          <a:ext cx="3022600" cy="1244600"/>
        </p:xfrm>
        <a:graphic>
          <a:graphicData uri="http://schemas.openxmlformats.org/presentationml/2006/ole">
            <mc:AlternateContent xmlns:mc="http://schemas.openxmlformats.org/markup-compatibility/2006">
              <mc:Choice xmlns:v="urn:schemas-microsoft-com:vml" Requires="v">
                <p:oleObj spid="_x0000_s102487" name="Equation" r:id="rId8" imgW="406080" imgH="190440" progId="Equation.DSMT4">
                  <p:embed/>
                </p:oleObj>
              </mc:Choice>
              <mc:Fallback>
                <p:oleObj name="Equation" r:id="rId8" imgW="406080" imgH="190440" progId="Equation.DSMT4">
                  <p:embed/>
                  <p:pic>
                    <p:nvPicPr>
                      <p:cNvPr id="17" name="Object 16"/>
                      <p:cNvPicPr>
                        <a:picLocks noChangeAspect="1" noChangeArrowheads="1"/>
                      </p:cNvPicPr>
                      <p:nvPr/>
                    </p:nvPicPr>
                    <p:blipFill>
                      <a:blip r:embed="rId9"/>
                      <a:srcRect/>
                      <a:stretch>
                        <a:fillRect/>
                      </a:stretch>
                    </p:blipFill>
                    <p:spPr bwMode="auto">
                      <a:xfrm>
                        <a:off x="8275392" y="2759704"/>
                        <a:ext cx="3022600" cy="1244600"/>
                      </a:xfrm>
                      <a:prstGeom prst="rect">
                        <a:avLst/>
                      </a:prstGeom>
                      <a:noFill/>
                    </p:spPr>
                  </p:pic>
                </p:oleObj>
              </mc:Fallback>
            </mc:AlternateContent>
          </a:graphicData>
        </a:graphic>
      </p:graphicFrame>
      <p:graphicFrame>
        <p:nvGraphicFramePr>
          <p:cNvPr id="18" name="Object 17"/>
          <p:cNvGraphicFramePr>
            <a:graphicFrameLocks noChangeAspect="1"/>
          </p:cNvGraphicFramePr>
          <p:nvPr/>
        </p:nvGraphicFramePr>
        <p:xfrm>
          <a:off x="2148422" y="3290186"/>
          <a:ext cx="849313" cy="1079500"/>
        </p:xfrm>
        <a:graphic>
          <a:graphicData uri="http://schemas.openxmlformats.org/presentationml/2006/ole">
            <mc:AlternateContent xmlns:mc="http://schemas.openxmlformats.org/markup-compatibility/2006">
              <mc:Choice xmlns:v="urn:schemas-microsoft-com:vml" Requires="v">
                <p:oleObj spid="_x0000_s102488" name="Equation" r:id="rId10" imgW="114120" imgH="164880" progId="Equation.DSMT4">
                  <p:embed/>
                </p:oleObj>
              </mc:Choice>
              <mc:Fallback>
                <p:oleObj name="Equation" r:id="rId10" imgW="114120" imgH="164880" progId="Equation.DSMT4">
                  <p:embed/>
                  <p:pic>
                    <p:nvPicPr>
                      <p:cNvPr id="18" name="Object 17"/>
                      <p:cNvPicPr>
                        <a:picLocks noChangeAspect="1" noChangeArrowheads="1"/>
                      </p:cNvPicPr>
                      <p:nvPr/>
                    </p:nvPicPr>
                    <p:blipFill>
                      <a:blip r:embed="rId11"/>
                      <a:srcRect/>
                      <a:stretch>
                        <a:fillRect/>
                      </a:stretch>
                    </p:blipFill>
                    <p:spPr bwMode="auto">
                      <a:xfrm>
                        <a:off x="2148422" y="3290186"/>
                        <a:ext cx="849313" cy="1079500"/>
                      </a:xfrm>
                      <a:prstGeom prst="rect">
                        <a:avLst/>
                      </a:prstGeom>
                      <a:noFill/>
                    </p:spPr>
                  </p:pic>
                </p:oleObj>
              </mc:Fallback>
            </mc:AlternateContent>
          </a:graphicData>
        </a:graphic>
      </p:graphicFrame>
      <p:graphicFrame>
        <p:nvGraphicFramePr>
          <p:cNvPr id="20" name="Object 19"/>
          <p:cNvGraphicFramePr>
            <a:graphicFrameLocks noChangeAspect="1"/>
          </p:cNvGraphicFramePr>
          <p:nvPr/>
        </p:nvGraphicFramePr>
        <p:xfrm>
          <a:off x="5759007" y="2288695"/>
          <a:ext cx="944563" cy="1244600"/>
        </p:xfrm>
        <a:graphic>
          <a:graphicData uri="http://schemas.openxmlformats.org/presentationml/2006/ole">
            <mc:AlternateContent xmlns:mc="http://schemas.openxmlformats.org/markup-compatibility/2006">
              <mc:Choice xmlns:v="urn:schemas-microsoft-com:vml" Requires="v">
                <p:oleObj spid="_x0000_s102489" name="Equation" r:id="rId12" imgW="126720" imgH="190440" progId="Equation.DSMT4">
                  <p:embed/>
                </p:oleObj>
              </mc:Choice>
              <mc:Fallback>
                <p:oleObj name="Equation" r:id="rId12" imgW="126720" imgH="190440" progId="Equation.DSMT4">
                  <p:embed/>
                  <p:pic>
                    <p:nvPicPr>
                      <p:cNvPr id="20" name="Object 19"/>
                      <p:cNvPicPr>
                        <a:picLocks noChangeAspect="1" noChangeArrowheads="1"/>
                      </p:cNvPicPr>
                      <p:nvPr/>
                    </p:nvPicPr>
                    <p:blipFill>
                      <a:blip r:embed="rId13"/>
                      <a:srcRect/>
                      <a:stretch>
                        <a:fillRect/>
                      </a:stretch>
                    </p:blipFill>
                    <p:spPr bwMode="auto">
                      <a:xfrm>
                        <a:off x="5759007" y="2288695"/>
                        <a:ext cx="944563" cy="1244600"/>
                      </a:xfrm>
                      <a:prstGeom prst="rect">
                        <a:avLst/>
                      </a:prstGeom>
                      <a:noFill/>
                    </p:spPr>
                  </p:pic>
                </p:oleObj>
              </mc:Fallback>
            </mc:AlternateContent>
          </a:graphicData>
        </a:graphic>
      </p:graphicFrame>
    </p:spTree>
    <p:extLst>
      <p:ext uri="{BB962C8B-B14F-4D97-AF65-F5344CB8AC3E}">
        <p14:creationId xmlns:p14="http://schemas.microsoft.com/office/powerpoint/2010/main" val="4077258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Dimensionality Reduction</a:t>
            </a:r>
          </a:p>
        </p:txBody>
      </p:sp>
      <p:pic>
        <p:nvPicPr>
          <p:cNvPr id="4" name="Picture 3"/>
          <p:cNvPicPr>
            <a:picLocks noChangeAspect="1"/>
          </p:cNvPicPr>
          <p:nvPr/>
        </p:nvPicPr>
        <p:blipFill>
          <a:blip r:embed="rId2"/>
          <a:stretch>
            <a:fillRect/>
          </a:stretch>
        </p:blipFill>
        <p:spPr>
          <a:xfrm>
            <a:off x="1769362" y="1532549"/>
            <a:ext cx="8653275" cy="5121188"/>
          </a:xfrm>
          <a:prstGeom prst="rect">
            <a:avLst/>
          </a:prstGeom>
        </p:spPr>
      </p:pic>
      <p:sp>
        <p:nvSpPr>
          <p:cNvPr id="5" name="Rectangle 4"/>
          <p:cNvSpPr/>
          <p:nvPr/>
        </p:nvSpPr>
        <p:spPr>
          <a:xfrm>
            <a:off x="7238198" y="6199464"/>
            <a:ext cx="4206240" cy="307777"/>
          </a:xfrm>
          <a:prstGeom prst="rect">
            <a:avLst/>
          </a:prstGeom>
        </p:spPr>
        <p:txBody>
          <a:bodyPr wrap="square">
            <a:spAutoFit/>
          </a:bodyPr>
          <a:lstStyle/>
          <a:p>
            <a:pPr algn="r"/>
            <a:r>
              <a:rPr lang="en-US" sz="1400" b="1" dirty="0">
                <a:hlinkClick r:id="rId3"/>
              </a:rPr>
              <a:t>https://aip.scitation.org/doi/10.1063/1.5091842</a:t>
            </a:r>
            <a:r>
              <a:rPr lang="en-US" sz="1400" b="1" dirty="0"/>
              <a:t> </a:t>
            </a:r>
          </a:p>
        </p:txBody>
      </p:sp>
    </p:spTree>
    <p:extLst>
      <p:ext uri="{BB962C8B-B14F-4D97-AF65-F5344CB8AC3E}">
        <p14:creationId xmlns:p14="http://schemas.microsoft.com/office/powerpoint/2010/main" val="2325584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Regularized Sparse Reconstruction</a:t>
            </a:r>
          </a:p>
        </p:txBody>
      </p:sp>
      <p:pic>
        <p:nvPicPr>
          <p:cNvPr id="3" name="Picture 2"/>
          <p:cNvPicPr>
            <a:picLocks noChangeAspect="1"/>
          </p:cNvPicPr>
          <p:nvPr/>
        </p:nvPicPr>
        <p:blipFill>
          <a:blip r:embed="rId2"/>
          <a:stretch>
            <a:fillRect/>
          </a:stretch>
        </p:blipFill>
        <p:spPr>
          <a:xfrm>
            <a:off x="1765382" y="1504491"/>
            <a:ext cx="8661235" cy="5254419"/>
          </a:xfrm>
          <a:prstGeom prst="rect">
            <a:avLst/>
          </a:prstGeom>
        </p:spPr>
      </p:pic>
    </p:spTree>
    <p:extLst>
      <p:ext uri="{BB962C8B-B14F-4D97-AF65-F5344CB8AC3E}">
        <p14:creationId xmlns:p14="http://schemas.microsoft.com/office/powerpoint/2010/main" val="2162109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8DF046A-247A-4622-99C0-54390BDB53A5}"/>
              </a:ext>
            </a:extLst>
          </p:cNvPr>
          <p:cNvPicPr>
            <a:picLocks noChangeAspect="1"/>
          </p:cNvPicPr>
          <p:nvPr/>
        </p:nvPicPr>
        <p:blipFill>
          <a:blip r:embed="rId2"/>
          <a:stretch>
            <a:fillRect/>
          </a:stretch>
        </p:blipFill>
        <p:spPr>
          <a:xfrm>
            <a:off x="0" y="589168"/>
            <a:ext cx="12128500" cy="2349500"/>
          </a:xfrm>
          <a:prstGeom prst="rect">
            <a:avLst/>
          </a:prstGeom>
        </p:spPr>
      </p:pic>
      <p:graphicFrame>
        <p:nvGraphicFramePr>
          <p:cNvPr id="5" name="Table 4">
            <a:extLst>
              <a:ext uri="{FF2B5EF4-FFF2-40B4-BE49-F238E27FC236}">
                <a16:creationId xmlns:a16="http://schemas.microsoft.com/office/drawing/2014/main" id="{791D6BC0-68F7-49DC-B47F-6B4AA3F9B136}"/>
              </a:ext>
            </a:extLst>
          </p:cNvPr>
          <p:cNvGraphicFramePr>
            <a:graphicFrameLocks noGrp="1"/>
          </p:cNvGraphicFramePr>
          <p:nvPr/>
        </p:nvGraphicFramePr>
        <p:xfrm>
          <a:off x="31750" y="636107"/>
          <a:ext cx="12118367" cy="649605"/>
        </p:xfrm>
        <a:graphic>
          <a:graphicData uri="http://schemas.openxmlformats.org/drawingml/2006/table">
            <a:tbl>
              <a:tblPr>
                <a:tableStyleId>{5C22544A-7EE6-4342-B048-85BDC9FD1C3A}</a:tableStyleId>
              </a:tblPr>
              <a:tblGrid>
                <a:gridCol w="1337144">
                  <a:extLst>
                    <a:ext uri="{9D8B030D-6E8A-4147-A177-3AD203B41FA5}">
                      <a16:colId xmlns:a16="http://schemas.microsoft.com/office/drawing/2014/main" val="1827832629"/>
                    </a:ext>
                  </a:extLst>
                </a:gridCol>
                <a:gridCol w="464670">
                  <a:extLst>
                    <a:ext uri="{9D8B030D-6E8A-4147-A177-3AD203B41FA5}">
                      <a16:colId xmlns:a16="http://schemas.microsoft.com/office/drawing/2014/main" val="942151954"/>
                    </a:ext>
                  </a:extLst>
                </a:gridCol>
                <a:gridCol w="390525">
                  <a:extLst>
                    <a:ext uri="{9D8B030D-6E8A-4147-A177-3AD203B41FA5}">
                      <a16:colId xmlns:a16="http://schemas.microsoft.com/office/drawing/2014/main" val="1860783359"/>
                    </a:ext>
                  </a:extLst>
                </a:gridCol>
                <a:gridCol w="325437">
                  <a:extLst>
                    <a:ext uri="{9D8B030D-6E8A-4147-A177-3AD203B41FA5}">
                      <a16:colId xmlns:a16="http://schemas.microsoft.com/office/drawing/2014/main" val="1538798387"/>
                    </a:ext>
                  </a:extLst>
                </a:gridCol>
                <a:gridCol w="352425">
                  <a:extLst>
                    <a:ext uri="{9D8B030D-6E8A-4147-A177-3AD203B41FA5}">
                      <a16:colId xmlns:a16="http://schemas.microsoft.com/office/drawing/2014/main" val="3664062811"/>
                    </a:ext>
                  </a:extLst>
                </a:gridCol>
                <a:gridCol w="322263">
                  <a:extLst>
                    <a:ext uri="{9D8B030D-6E8A-4147-A177-3AD203B41FA5}">
                      <a16:colId xmlns:a16="http://schemas.microsoft.com/office/drawing/2014/main" val="3158674376"/>
                    </a:ext>
                  </a:extLst>
                </a:gridCol>
                <a:gridCol w="333375">
                  <a:extLst>
                    <a:ext uri="{9D8B030D-6E8A-4147-A177-3AD203B41FA5}">
                      <a16:colId xmlns:a16="http://schemas.microsoft.com/office/drawing/2014/main" val="2790409461"/>
                    </a:ext>
                  </a:extLst>
                </a:gridCol>
                <a:gridCol w="360362">
                  <a:extLst>
                    <a:ext uri="{9D8B030D-6E8A-4147-A177-3AD203B41FA5}">
                      <a16:colId xmlns:a16="http://schemas.microsoft.com/office/drawing/2014/main" val="2137556638"/>
                    </a:ext>
                  </a:extLst>
                </a:gridCol>
                <a:gridCol w="531813">
                  <a:extLst>
                    <a:ext uri="{9D8B030D-6E8A-4147-A177-3AD203B41FA5}">
                      <a16:colId xmlns:a16="http://schemas.microsoft.com/office/drawing/2014/main" val="4047742912"/>
                    </a:ext>
                  </a:extLst>
                </a:gridCol>
                <a:gridCol w="468312">
                  <a:extLst>
                    <a:ext uri="{9D8B030D-6E8A-4147-A177-3AD203B41FA5}">
                      <a16:colId xmlns:a16="http://schemas.microsoft.com/office/drawing/2014/main" val="2148826343"/>
                    </a:ext>
                  </a:extLst>
                </a:gridCol>
                <a:gridCol w="442913">
                  <a:extLst>
                    <a:ext uri="{9D8B030D-6E8A-4147-A177-3AD203B41FA5}">
                      <a16:colId xmlns:a16="http://schemas.microsoft.com/office/drawing/2014/main" val="3830289007"/>
                    </a:ext>
                  </a:extLst>
                </a:gridCol>
                <a:gridCol w="401637">
                  <a:extLst>
                    <a:ext uri="{9D8B030D-6E8A-4147-A177-3AD203B41FA5}">
                      <a16:colId xmlns:a16="http://schemas.microsoft.com/office/drawing/2014/main" val="3990816403"/>
                    </a:ext>
                  </a:extLst>
                </a:gridCol>
                <a:gridCol w="460375">
                  <a:extLst>
                    <a:ext uri="{9D8B030D-6E8A-4147-A177-3AD203B41FA5}">
                      <a16:colId xmlns:a16="http://schemas.microsoft.com/office/drawing/2014/main" val="3037609681"/>
                    </a:ext>
                  </a:extLst>
                </a:gridCol>
                <a:gridCol w="590550">
                  <a:extLst>
                    <a:ext uri="{9D8B030D-6E8A-4147-A177-3AD203B41FA5}">
                      <a16:colId xmlns:a16="http://schemas.microsoft.com/office/drawing/2014/main" val="947601273"/>
                    </a:ext>
                  </a:extLst>
                </a:gridCol>
                <a:gridCol w="673709">
                  <a:extLst>
                    <a:ext uri="{9D8B030D-6E8A-4147-A177-3AD203B41FA5}">
                      <a16:colId xmlns:a16="http://schemas.microsoft.com/office/drawing/2014/main" val="2455040584"/>
                    </a:ext>
                  </a:extLst>
                </a:gridCol>
                <a:gridCol w="484530">
                  <a:extLst>
                    <a:ext uri="{9D8B030D-6E8A-4147-A177-3AD203B41FA5}">
                      <a16:colId xmlns:a16="http://schemas.microsoft.com/office/drawing/2014/main" val="3768831859"/>
                    </a:ext>
                  </a:extLst>
                </a:gridCol>
                <a:gridCol w="484530">
                  <a:extLst>
                    <a:ext uri="{9D8B030D-6E8A-4147-A177-3AD203B41FA5}">
                      <a16:colId xmlns:a16="http://schemas.microsoft.com/office/drawing/2014/main" val="2753612689"/>
                    </a:ext>
                  </a:extLst>
                </a:gridCol>
                <a:gridCol w="484530">
                  <a:extLst>
                    <a:ext uri="{9D8B030D-6E8A-4147-A177-3AD203B41FA5}">
                      <a16:colId xmlns:a16="http://schemas.microsoft.com/office/drawing/2014/main" val="4186899844"/>
                    </a:ext>
                  </a:extLst>
                </a:gridCol>
                <a:gridCol w="484530">
                  <a:extLst>
                    <a:ext uri="{9D8B030D-6E8A-4147-A177-3AD203B41FA5}">
                      <a16:colId xmlns:a16="http://schemas.microsoft.com/office/drawing/2014/main" val="2189044614"/>
                    </a:ext>
                  </a:extLst>
                </a:gridCol>
                <a:gridCol w="517134">
                  <a:extLst>
                    <a:ext uri="{9D8B030D-6E8A-4147-A177-3AD203B41FA5}">
                      <a16:colId xmlns:a16="http://schemas.microsoft.com/office/drawing/2014/main" val="3374065571"/>
                    </a:ext>
                  </a:extLst>
                </a:gridCol>
                <a:gridCol w="451926">
                  <a:extLst>
                    <a:ext uri="{9D8B030D-6E8A-4147-A177-3AD203B41FA5}">
                      <a16:colId xmlns:a16="http://schemas.microsoft.com/office/drawing/2014/main" val="2010547126"/>
                    </a:ext>
                  </a:extLst>
                </a:gridCol>
                <a:gridCol w="419611">
                  <a:extLst>
                    <a:ext uri="{9D8B030D-6E8A-4147-A177-3AD203B41FA5}">
                      <a16:colId xmlns:a16="http://schemas.microsoft.com/office/drawing/2014/main" val="3053088320"/>
                    </a:ext>
                  </a:extLst>
                </a:gridCol>
                <a:gridCol w="369888">
                  <a:extLst>
                    <a:ext uri="{9D8B030D-6E8A-4147-A177-3AD203B41FA5}">
                      <a16:colId xmlns:a16="http://schemas.microsoft.com/office/drawing/2014/main" val="3762308172"/>
                    </a:ext>
                  </a:extLst>
                </a:gridCol>
                <a:gridCol w="481648">
                  <a:extLst>
                    <a:ext uri="{9D8B030D-6E8A-4147-A177-3AD203B41FA5}">
                      <a16:colId xmlns:a16="http://schemas.microsoft.com/office/drawing/2014/main" val="2450863542"/>
                    </a:ext>
                  </a:extLst>
                </a:gridCol>
                <a:gridCol w="484530">
                  <a:extLst>
                    <a:ext uri="{9D8B030D-6E8A-4147-A177-3AD203B41FA5}">
                      <a16:colId xmlns:a16="http://schemas.microsoft.com/office/drawing/2014/main" val="1727694911"/>
                    </a:ext>
                  </a:extLst>
                </a:gridCol>
              </a:tblGrid>
              <a:tr h="165100">
                <a:tc>
                  <a:txBody>
                    <a:bodyPr/>
                    <a:lstStyle/>
                    <a:p>
                      <a:pPr algn="ctr" fontAlgn="b"/>
                      <a:r>
                        <a:rPr lang="en-US" sz="1400" b="1" u="none" strike="noStrike" dirty="0">
                          <a:effectLst/>
                        </a:rPr>
                        <a:t>Question #</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1</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2</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3</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4</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5</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6</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7</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8</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9</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10</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11</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12</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rgbClr val="FF0000"/>
                          </a:solidFill>
                          <a:effectLst/>
                        </a:rPr>
                        <a:t>13</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14</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15</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16</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17</a:t>
                      </a:r>
                      <a:endParaRPr lang="en-US" sz="1400" b="1" i="0" u="none" strike="noStrike" dirty="0">
                        <a:solidFill>
                          <a:srgbClr val="00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18</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chemeClr val="tx1"/>
                          </a:solidFill>
                          <a:effectLst/>
                        </a:rPr>
                        <a:t>19</a:t>
                      </a:r>
                      <a:endParaRPr lang="en-US" sz="1400" b="1" i="0" u="none" strike="noStrike" dirty="0">
                        <a:solidFill>
                          <a:schemeClr val="tx1"/>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chemeClr val="tx1"/>
                          </a:solidFill>
                          <a:effectLst/>
                        </a:rPr>
                        <a:t>20</a:t>
                      </a:r>
                      <a:endParaRPr lang="en-US" sz="1400" b="1" i="0" u="none" strike="noStrike" dirty="0">
                        <a:solidFill>
                          <a:schemeClr val="tx1"/>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rgbClr val="FF0000"/>
                          </a:solidFill>
                          <a:effectLst/>
                        </a:rPr>
                        <a:t>21</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solidFill>
                            <a:srgbClr val="FF0000"/>
                          </a:solidFill>
                          <a:effectLst/>
                        </a:rPr>
                        <a:t>22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solidFill>
                            <a:srgbClr val="FF0000"/>
                          </a:solidFill>
                          <a:effectLst/>
                        </a:rPr>
                        <a:t>23</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24</a:t>
                      </a:r>
                      <a:endParaRPr lang="en-US" sz="1400" b="1" i="0" u="none" strike="noStrike">
                        <a:solidFill>
                          <a:srgbClr val="000000"/>
                        </a:solidFill>
                        <a:effectLst/>
                        <a:latin typeface="Arial" panose="020B0604020202020204" pitchFamily="34" charset="0"/>
                      </a:endParaRPr>
                    </a:p>
                  </a:txBody>
                  <a:tcPr marL="3175" marR="3175" marT="3175" marB="0" anchor="b"/>
                </a:tc>
                <a:extLst>
                  <a:ext uri="{0D108BD9-81ED-4DB2-BD59-A6C34878D82A}">
                    <a16:rowId xmlns:a16="http://schemas.microsoft.com/office/drawing/2014/main" val="1227420358"/>
                  </a:ext>
                </a:extLst>
              </a:tr>
              <a:tr h="165100">
                <a:tc>
                  <a:txBody>
                    <a:bodyPr/>
                    <a:lstStyle/>
                    <a:p>
                      <a:pPr algn="ctr" fontAlgn="b"/>
                      <a:r>
                        <a:rPr lang="en-US" sz="1400" b="1" u="none" strike="noStrike">
                          <a:effectLst/>
                        </a:rPr>
                        <a:t>Answer Key</a:t>
                      </a:r>
                      <a:endParaRPr lang="en-US" sz="1400" b="1" i="0" u="none" strike="noStrike">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B</a:t>
                      </a:r>
                      <a:endParaRPr lang="en-US" sz="1400" b="1" i="0" u="none" strike="noStrike">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C</a:t>
                      </a:r>
                      <a:endParaRPr lang="en-US" sz="1400" b="1" i="0" u="none" strike="noStrike">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C</a:t>
                      </a:r>
                      <a:endParaRPr lang="en-US" sz="1400" b="1" i="0" u="none" strike="noStrike">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5</a:t>
                      </a:r>
                      <a:endParaRPr lang="en-US" sz="1400" b="1" i="0" u="none" strike="noStrike">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3</a:t>
                      </a:r>
                      <a:endParaRPr lang="en-US" sz="1400" b="1" i="0" u="none" strike="noStrike">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C</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D</a:t>
                      </a:r>
                      <a:endParaRPr lang="en-US" sz="1400" b="1" i="0" u="none" strike="noStrike" dirty="0">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2</a:t>
                      </a:r>
                      <a:endParaRPr lang="en-US" sz="1400" b="1" i="0" u="none" strike="noStrike" dirty="0">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D</a:t>
                      </a:r>
                      <a:endParaRPr lang="en-US" sz="1400" b="1" i="0" u="none" strike="noStrike" dirty="0">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315</a:t>
                      </a:r>
                      <a:endParaRPr lang="en-US" sz="1400" b="1" i="0" u="none" strike="noStrike" dirty="0">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A</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C</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rgbClr val="FF0000"/>
                          </a:solidFill>
                          <a:effectLst/>
                        </a:rPr>
                        <a:t>43125</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D</a:t>
                      </a:r>
                      <a:endParaRPr lang="en-US" sz="1400" b="1" i="0" u="none" strike="noStrike" dirty="0">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A</a:t>
                      </a:r>
                      <a:endParaRPr lang="en-US" sz="1400" b="1" i="0" u="none" strike="noStrike" dirty="0">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C</a:t>
                      </a:r>
                      <a:endParaRPr lang="en-US" sz="1400" b="1" i="0" u="none" strike="noStrike" dirty="0">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C</a:t>
                      </a:r>
                      <a:endParaRPr lang="en-US" sz="1400" b="1" i="0" u="none" strike="noStrike" dirty="0">
                        <a:solidFill>
                          <a:srgbClr val="00B05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26</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chemeClr val="tx1"/>
                          </a:solidFill>
                          <a:effectLst/>
                        </a:rPr>
                        <a:t>FTTF</a:t>
                      </a:r>
                      <a:endParaRPr lang="en-US" sz="1400" b="1" i="0" u="none" strike="noStrike" dirty="0">
                        <a:solidFill>
                          <a:schemeClr val="tx1"/>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chemeClr val="tx1"/>
                          </a:solidFill>
                          <a:effectLst/>
                        </a:rPr>
                        <a:t>A</a:t>
                      </a:r>
                      <a:endParaRPr lang="en-US" sz="1400" b="1" i="0" u="none" strike="noStrike" dirty="0">
                        <a:solidFill>
                          <a:schemeClr val="tx1"/>
                        </a:solidFill>
                        <a:effectLst/>
                        <a:latin typeface="Arial" panose="020B0604020202020204" pitchFamily="34" charset="0"/>
                      </a:endParaRPr>
                    </a:p>
                  </a:txBody>
                  <a:tcPr marL="3175" marR="3175" marT="3175" marB="0" anchor="b"/>
                </a:tc>
                <a:tc>
                  <a:txBody>
                    <a:bodyPr/>
                    <a:lstStyle/>
                    <a:p>
                      <a:pPr algn="ctr" fontAlgn="b"/>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2</a:t>
                      </a:r>
                      <a:endParaRPr lang="en-US" sz="1400" b="1" i="0" u="none" strike="noStrike" dirty="0">
                        <a:solidFill>
                          <a:srgbClr val="00B050"/>
                        </a:solidFill>
                        <a:effectLst/>
                        <a:latin typeface="Arial" panose="020B0604020202020204" pitchFamily="34" charset="0"/>
                      </a:endParaRPr>
                    </a:p>
                  </a:txBody>
                  <a:tcPr marL="3175" marR="3175" marT="3175" marB="0" anchor="b"/>
                </a:tc>
                <a:extLst>
                  <a:ext uri="{0D108BD9-81ED-4DB2-BD59-A6C34878D82A}">
                    <a16:rowId xmlns:a16="http://schemas.microsoft.com/office/drawing/2014/main" val="1124070045"/>
                  </a:ext>
                </a:extLst>
              </a:tr>
              <a:tr h="165100">
                <a:tc>
                  <a:txBody>
                    <a:bodyPr/>
                    <a:lstStyle/>
                    <a:p>
                      <a:pPr algn="ctr" fontAlgn="b"/>
                      <a:r>
                        <a:rPr lang="en-US" sz="1400" b="1" u="none" strike="noStrike" dirty="0">
                          <a:effectLst/>
                        </a:rPr>
                        <a:t># of Points</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4</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4</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4</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rgbClr val="FF0000"/>
                          </a:solidFill>
                          <a:effectLst/>
                        </a:rPr>
                        <a:t>10</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a:effectLst/>
                        </a:rPr>
                        <a:t>2</a:t>
                      </a:r>
                      <a:endParaRPr lang="en-US" sz="1400" b="1" i="0" u="none" strike="noStrike">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2</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2</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4</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chemeClr val="tx1"/>
                          </a:solidFill>
                          <a:effectLst/>
                        </a:rPr>
                        <a:t>8</a:t>
                      </a:r>
                      <a:endParaRPr lang="en-US" sz="1400" b="1" i="0" u="none" strike="noStrike" dirty="0">
                        <a:solidFill>
                          <a:schemeClr val="tx1"/>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chemeClr val="tx1"/>
                          </a:solidFill>
                          <a:effectLst/>
                        </a:rPr>
                        <a:t>2</a:t>
                      </a:r>
                      <a:endParaRPr lang="en-US" sz="1400" b="1" i="0" u="none" strike="noStrike" dirty="0">
                        <a:solidFill>
                          <a:schemeClr val="tx1"/>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rgbClr val="FF0000"/>
                          </a:solidFill>
                          <a:effectLst/>
                        </a:rPr>
                        <a:t>4</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rgbClr val="FF0000"/>
                          </a:solidFill>
                          <a:effectLst/>
                        </a:rPr>
                        <a:t>4</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solidFill>
                            <a:srgbClr val="FF0000"/>
                          </a:solidFill>
                          <a:effectLst/>
                        </a:rPr>
                        <a:t>4</a:t>
                      </a:r>
                      <a:endParaRPr lang="en-US" sz="1400" b="1" i="0" u="none" strike="noStrike" dirty="0">
                        <a:solidFill>
                          <a:srgbClr val="FF0000"/>
                        </a:solidFill>
                        <a:effectLst/>
                        <a:latin typeface="Arial" panose="020B0604020202020204" pitchFamily="34" charset="0"/>
                      </a:endParaRPr>
                    </a:p>
                  </a:txBody>
                  <a:tcPr marL="3175" marR="3175" marT="3175" marB="0" anchor="b"/>
                </a:tc>
                <a:tc>
                  <a:txBody>
                    <a:bodyPr/>
                    <a:lstStyle/>
                    <a:p>
                      <a:pPr algn="ctr" fontAlgn="b"/>
                      <a:r>
                        <a:rPr lang="en-US" sz="1400" b="1" u="none" strike="noStrike" dirty="0">
                          <a:effectLst/>
                        </a:rPr>
                        <a:t>2</a:t>
                      </a:r>
                      <a:endParaRPr lang="en-US" sz="1400" b="1" i="0" u="none" strike="noStrike" dirty="0">
                        <a:solidFill>
                          <a:srgbClr val="FF0000"/>
                        </a:solidFill>
                        <a:effectLst/>
                        <a:latin typeface="Arial" panose="020B0604020202020204" pitchFamily="34" charset="0"/>
                      </a:endParaRPr>
                    </a:p>
                  </a:txBody>
                  <a:tcPr marL="3175" marR="3175" marT="3175" marB="0" anchor="b"/>
                </a:tc>
                <a:extLst>
                  <a:ext uri="{0D108BD9-81ED-4DB2-BD59-A6C34878D82A}">
                    <a16:rowId xmlns:a16="http://schemas.microsoft.com/office/drawing/2014/main" val="783705131"/>
                  </a:ext>
                </a:extLst>
              </a:tr>
            </a:tbl>
          </a:graphicData>
        </a:graphic>
      </p:graphicFrame>
      <p:pic>
        <p:nvPicPr>
          <p:cNvPr id="19" name="Picture 18">
            <a:extLst>
              <a:ext uri="{FF2B5EF4-FFF2-40B4-BE49-F238E27FC236}">
                <a16:creationId xmlns:a16="http://schemas.microsoft.com/office/drawing/2014/main" id="{0996A116-057A-4036-BF5D-CF1DFF433DD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404" y="3352727"/>
            <a:ext cx="5206340" cy="3068022"/>
          </a:xfrm>
          <a:prstGeom prst="rect">
            <a:avLst/>
          </a:prstGeom>
          <a:noFill/>
          <a:ln>
            <a:noFill/>
          </a:ln>
        </p:spPr>
      </p:pic>
      <p:pic>
        <p:nvPicPr>
          <p:cNvPr id="8" name="Picture 7">
            <a:extLst>
              <a:ext uri="{FF2B5EF4-FFF2-40B4-BE49-F238E27FC236}">
                <a16:creationId xmlns:a16="http://schemas.microsoft.com/office/drawing/2014/main" id="{AE0ADA87-EB82-4A81-9115-C686F04F53A3}"/>
              </a:ext>
            </a:extLst>
          </p:cNvPr>
          <p:cNvPicPr>
            <a:picLocks noChangeAspect="1"/>
          </p:cNvPicPr>
          <p:nvPr/>
        </p:nvPicPr>
        <p:blipFill>
          <a:blip r:embed="rId4"/>
          <a:stretch>
            <a:fillRect/>
          </a:stretch>
        </p:blipFill>
        <p:spPr>
          <a:xfrm>
            <a:off x="9606338" y="1664953"/>
            <a:ext cx="2585662" cy="894474"/>
          </a:xfrm>
          <a:prstGeom prst="rect">
            <a:avLst/>
          </a:prstGeom>
        </p:spPr>
      </p:pic>
      <p:cxnSp>
        <p:nvCxnSpPr>
          <p:cNvPr id="10" name="Straight Arrow Connector 9">
            <a:extLst>
              <a:ext uri="{FF2B5EF4-FFF2-40B4-BE49-F238E27FC236}">
                <a16:creationId xmlns:a16="http://schemas.microsoft.com/office/drawing/2014/main" id="{288970B0-6C32-47A9-B967-C3C38BC7BDEC}"/>
              </a:ext>
            </a:extLst>
          </p:cNvPr>
          <p:cNvCxnSpPr>
            <a:cxnSpLocks/>
          </p:cNvCxnSpPr>
          <p:nvPr/>
        </p:nvCxnSpPr>
        <p:spPr>
          <a:xfrm flipH="1">
            <a:off x="10899169" y="980629"/>
            <a:ext cx="513149" cy="704044"/>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E0BC65C-425C-485B-BFDE-B7276050AF9E}"/>
              </a:ext>
            </a:extLst>
          </p:cNvPr>
          <p:cNvPicPr>
            <a:picLocks noChangeAspect="1"/>
          </p:cNvPicPr>
          <p:nvPr/>
        </p:nvPicPr>
        <p:blipFill>
          <a:blip r:embed="rId5"/>
          <a:stretch>
            <a:fillRect/>
          </a:stretch>
        </p:blipFill>
        <p:spPr>
          <a:xfrm>
            <a:off x="5464407" y="3352728"/>
            <a:ext cx="6712135" cy="3068022"/>
          </a:xfrm>
          <a:prstGeom prst="rect">
            <a:avLst/>
          </a:prstGeom>
        </p:spPr>
      </p:pic>
      <p:cxnSp>
        <p:nvCxnSpPr>
          <p:cNvPr id="27" name="Straight Connector 26">
            <a:extLst>
              <a:ext uri="{FF2B5EF4-FFF2-40B4-BE49-F238E27FC236}">
                <a16:creationId xmlns:a16="http://schemas.microsoft.com/office/drawing/2014/main" id="{4B8A8642-7485-41DA-A3BD-8A76C5ED6836}"/>
              </a:ext>
            </a:extLst>
          </p:cNvPr>
          <p:cNvCxnSpPr/>
          <p:nvPr/>
        </p:nvCxnSpPr>
        <p:spPr>
          <a:xfrm>
            <a:off x="8523774" y="3233374"/>
            <a:ext cx="0" cy="329031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DE7400B-D552-4FBB-AB9E-C99CFCB2D1F1}"/>
              </a:ext>
            </a:extLst>
          </p:cNvPr>
          <p:cNvSpPr/>
          <p:nvPr/>
        </p:nvSpPr>
        <p:spPr>
          <a:xfrm>
            <a:off x="10680260" y="5261836"/>
            <a:ext cx="123290" cy="1232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4D31467-A27A-4975-AD42-D76A86C5250D}"/>
              </a:ext>
            </a:extLst>
          </p:cNvPr>
          <p:cNvCxnSpPr>
            <a:cxnSpLocks/>
            <a:endCxn id="21" idx="2"/>
          </p:cNvCxnSpPr>
          <p:nvPr/>
        </p:nvCxnSpPr>
        <p:spPr>
          <a:xfrm flipV="1">
            <a:off x="8523773" y="5323481"/>
            <a:ext cx="2156487" cy="422922"/>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D19B124-E5C5-4835-9F45-5C34FE31A0B9}"/>
              </a:ext>
            </a:extLst>
          </p:cNvPr>
          <p:cNvCxnSpPr>
            <a:cxnSpLocks/>
          </p:cNvCxnSpPr>
          <p:nvPr/>
        </p:nvCxnSpPr>
        <p:spPr>
          <a:xfrm flipH="1">
            <a:off x="8523773" y="980629"/>
            <a:ext cx="2506179" cy="2222944"/>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4FF35F-A1FB-4795-968E-B5BC215E5475}"/>
              </a:ext>
            </a:extLst>
          </p:cNvPr>
          <p:cNvCxnSpPr>
            <a:cxnSpLocks/>
          </p:cNvCxnSpPr>
          <p:nvPr/>
        </p:nvCxnSpPr>
        <p:spPr>
          <a:xfrm flipH="1">
            <a:off x="4424569" y="960909"/>
            <a:ext cx="6246178" cy="2741763"/>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CADD3E-2533-477B-B529-4B288E8FD85B}"/>
              </a:ext>
            </a:extLst>
          </p:cNvPr>
          <p:cNvSpPr txBox="1"/>
          <p:nvPr/>
        </p:nvSpPr>
        <p:spPr>
          <a:xfrm>
            <a:off x="99460" y="47775"/>
            <a:ext cx="4077976" cy="523220"/>
          </a:xfrm>
          <a:prstGeom prst="rect">
            <a:avLst/>
          </a:prstGeom>
          <a:noFill/>
        </p:spPr>
        <p:txBody>
          <a:bodyPr wrap="none" rtlCol="0">
            <a:spAutoFit/>
          </a:bodyPr>
          <a:lstStyle/>
          <a:p>
            <a:r>
              <a:rPr lang="en-US" sz="2800" b="1" dirty="0">
                <a:solidFill>
                  <a:srgbClr val="FF0000"/>
                </a:solidFill>
              </a:rPr>
              <a:t>Answers for you to review</a:t>
            </a:r>
          </a:p>
        </p:txBody>
      </p:sp>
    </p:spTree>
    <p:extLst>
      <p:ext uri="{BB962C8B-B14F-4D97-AF65-F5344CB8AC3E}">
        <p14:creationId xmlns:p14="http://schemas.microsoft.com/office/powerpoint/2010/main" val="306519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A1875C-39EF-4877-AEF6-3AD4BA0DED13}"/>
              </a:ext>
            </a:extLst>
          </p:cNvPr>
          <p:cNvPicPr>
            <a:picLocks noChangeAspect="1"/>
          </p:cNvPicPr>
          <p:nvPr/>
        </p:nvPicPr>
        <p:blipFill>
          <a:blip r:embed="rId2"/>
          <a:stretch>
            <a:fillRect/>
          </a:stretch>
        </p:blipFill>
        <p:spPr>
          <a:xfrm>
            <a:off x="1932349" y="92025"/>
            <a:ext cx="8327300" cy="4773235"/>
          </a:xfrm>
          <a:prstGeom prst="rect">
            <a:avLst/>
          </a:prstGeom>
        </p:spPr>
      </p:pic>
      <p:pic>
        <p:nvPicPr>
          <p:cNvPr id="11" name="Picture 10">
            <a:extLst>
              <a:ext uri="{FF2B5EF4-FFF2-40B4-BE49-F238E27FC236}">
                <a16:creationId xmlns:a16="http://schemas.microsoft.com/office/drawing/2014/main" id="{37BE1E75-5A28-4FF6-9003-CBF182DCDFE3}"/>
              </a:ext>
            </a:extLst>
          </p:cNvPr>
          <p:cNvPicPr>
            <a:picLocks noChangeAspect="1"/>
          </p:cNvPicPr>
          <p:nvPr/>
        </p:nvPicPr>
        <p:blipFill>
          <a:blip r:embed="rId3"/>
          <a:stretch>
            <a:fillRect/>
          </a:stretch>
        </p:blipFill>
        <p:spPr>
          <a:xfrm>
            <a:off x="1932349" y="4542270"/>
            <a:ext cx="8327300" cy="2345462"/>
          </a:xfrm>
          <a:prstGeom prst="rect">
            <a:avLst/>
          </a:prstGeom>
        </p:spPr>
      </p:pic>
    </p:spTree>
    <p:extLst>
      <p:ext uri="{BB962C8B-B14F-4D97-AF65-F5344CB8AC3E}">
        <p14:creationId xmlns:p14="http://schemas.microsoft.com/office/powerpoint/2010/main" val="340285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7C1A-46C8-45BB-94F9-6AF7D3C3D35E}"/>
              </a:ext>
            </a:extLst>
          </p:cNvPr>
          <p:cNvSpPr>
            <a:spLocks noGrp="1"/>
          </p:cNvSpPr>
          <p:nvPr>
            <p:ph type="title"/>
          </p:nvPr>
        </p:nvSpPr>
        <p:spPr/>
        <p:txBody>
          <a:bodyPr/>
          <a:lstStyle/>
          <a:p>
            <a:r>
              <a:rPr lang="en-US" dirty="0"/>
              <a:t>L0 Norm Replaced by L1 Norm</a:t>
            </a:r>
          </a:p>
        </p:txBody>
      </p:sp>
      <mc:AlternateContent xmlns:mc="http://schemas.openxmlformats.org/markup-compatibility/2006" xmlns:a14="http://schemas.microsoft.com/office/drawing/2010/main">
        <mc:Choice Requires="a14">
          <p:sp>
            <p:nvSpPr>
              <p:cNvPr id="4" name="Object 3">
                <a:extLst>
                  <a:ext uri="{FF2B5EF4-FFF2-40B4-BE49-F238E27FC236}">
                    <a16:creationId xmlns:a16="http://schemas.microsoft.com/office/drawing/2014/main" id="{D117EB43-21C3-463A-A48C-28B456CDF297}"/>
                  </a:ext>
                </a:extLst>
              </p:cNvPr>
              <p:cNvSpPr txBox="1"/>
              <p:nvPr/>
            </p:nvSpPr>
            <p:spPr bwMode="auto">
              <a:xfrm>
                <a:off x="727700" y="2150207"/>
                <a:ext cx="5136631" cy="884237"/>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𝑦</m:t>
                          </m:r>
                        </m:e>
                      </m:acc>
                      <m:r>
                        <a:rPr lang="el-GR" sz="4000" i="1">
                          <a:solidFill>
                            <a:srgbClr val="000000"/>
                          </a:solidFill>
                          <a:latin typeface="Cambria Math" panose="02040503050406030204" pitchFamily="18" charset="0"/>
                        </a:rPr>
                        <m:t>=</m:t>
                      </m:r>
                      <m:r>
                        <a:rPr lang="el-GR" sz="4000" i="1">
                          <a:solidFill>
                            <a:srgbClr val="000000"/>
                          </a:solidFill>
                          <a:latin typeface="Cambria Math" panose="02040503050406030204" pitchFamily="18" charset="0"/>
                        </a:rPr>
                        <m:t>𝛷</m:t>
                      </m:r>
                      <m:acc>
                        <m:accPr>
                          <m:chr m:val="⃗"/>
                          <m:ctrlPr>
                            <a:rPr lang="el-GR" sz="4000" i="1">
                              <a:solidFill>
                                <a:srgbClr val="000000"/>
                              </a:solidFill>
                              <a:latin typeface="Cambria Math" panose="02040503050406030204" pitchFamily="18" charset="0"/>
                            </a:rPr>
                          </m:ctrlPr>
                        </m:accPr>
                        <m:e>
                          <m:r>
                            <a:rPr lang="el-GR" sz="4000" i="1">
                              <a:solidFill>
                                <a:srgbClr val="000000"/>
                              </a:solidFill>
                              <a:latin typeface="Cambria Math" panose="02040503050406030204" pitchFamily="18" charset="0"/>
                            </a:rPr>
                            <m:t>𝑠</m:t>
                          </m:r>
                        </m:e>
                      </m:acc>
                      <m:r>
                        <a:rPr lang="en-US" sz="4000" b="0" i="1" smtClean="0">
                          <a:solidFill>
                            <a:srgbClr val="000000"/>
                          </a:solidFill>
                          <a:latin typeface="Cambria Math" panose="02040503050406030204" pitchFamily="18" charset="0"/>
                        </a:rPr>
                        <m:t>=</m:t>
                      </m:r>
                      <m:r>
                        <m:rPr>
                          <m:sty m:val="p"/>
                        </m:rPr>
                        <a:rPr lang="en-US" sz="4000" i="1">
                          <a:solidFill>
                            <a:srgbClr val="000000"/>
                          </a:solidFill>
                          <a:latin typeface="Cambria Math" panose="02040503050406030204" pitchFamily="18" charset="0"/>
                        </a:rPr>
                        <m:t>ΦΨ</m:t>
                      </m:r>
                      <m:acc>
                        <m:accPr>
                          <m:chr m:val="⃗"/>
                          <m:ctrlPr>
                            <a:rPr lang="en-US" sz="4000" i="1">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𝑥</m:t>
                          </m:r>
                        </m:e>
                      </m:acc>
                      <m:r>
                        <a:rPr lang="en-US" sz="4000" i="1">
                          <a:solidFill>
                            <a:srgbClr val="000000"/>
                          </a:solidFill>
                          <a:latin typeface="Cambria Math" panose="02040503050406030204" pitchFamily="18" charset="0"/>
                        </a:rPr>
                        <m:t>=</m:t>
                      </m:r>
                      <m:r>
                        <a:rPr lang="en-US" sz="4000" i="1">
                          <a:solidFill>
                            <a:srgbClr val="000000"/>
                          </a:solidFill>
                          <a:latin typeface="Cambria Math" panose="02040503050406030204" pitchFamily="18" charset="0"/>
                        </a:rPr>
                        <m:t>𝐴</m:t>
                      </m:r>
                      <m:acc>
                        <m:accPr>
                          <m:chr m:val="⃗"/>
                          <m:ctrlPr>
                            <a:rPr lang="en-US" sz="4000" i="1">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𝑥</m:t>
                          </m:r>
                        </m:e>
                      </m:acc>
                    </m:oMath>
                  </m:oMathPara>
                </a14:m>
                <a:endParaRPr lang="en-US" sz="4000" dirty="0"/>
              </a:p>
            </p:txBody>
          </p:sp>
        </mc:Choice>
        <mc:Fallback xmlns="">
          <p:sp>
            <p:nvSpPr>
              <p:cNvPr id="4" name="Object 3">
                <a:extLst>
                  <a:ext uri="{FF2B5EF4-FFF2-40B4-BE49-F238E27FC236}">
                    <a16:creationId xmlns:a16="http://schemas.microsoft.com/office/drawing/2014/main" id="{D117EB43-21C3-463A-A48C-28B456CDF297}"/>
                  </a:ext>
                </a:extLst>
              </p:cNvPr>
              <p:cNvSpPr txBox="1">
                <a:spLocks noRot="1" noChangeAspect="1" noMove="1" noResize="1" noEditPoints="1" noAdjustHandles="1" noChangeArrowheads="1" noChangeShapeType="1" noTextEdit="1"/>
              </p:cNvSpPr>
              <p:nvPr/>
            </p:nvSpPr>
            <p:spPr bwMode="auto">
              <a:xfrm>
                <a:off x="727700" y="2150207"/>
                <a:ext cx="5136631" cy="884237"/>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0FA3F457-DA3D-4A1A-BBF2-27BDAE9A51E2}"/>
              </a:ext>
            </a:extLst>
          </p:cNvPr>
          <p:cNvSpPr txBox="1">
            <a:spLocks/>
          </p:cNvSpPr>
          <p:nvPr/>
        </p:nvSpPr>
        <p:spPr>
          <a:xfrm>
            <a:off x="2397343" y="2882243"/>
            <a:ext cx="2014539" cy="406187"/>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Measurement</a:t>
            </a:r>
          </a:p>
        </p:txBody>
      </p:sp>
      <p:sp>
        <p:nvSpPr>
          <p:cNvPr id="7" name="Rectangle 6">
            <a:extLst>
              <a:ext uri="{FF2B5EF4-FFF2-40B4-BE49-F238E27FC236}">
                <a16:creationId xmlns:a16="http://schemas.microsoft.com/office/drawing/2014/main" id="{5183E1FC-63E1-4F68-BC9A-72103AAA5A2D}"/>
              </a:ext>
            </a:extLst>
          </p:cNvPr>
          <p:cNvSpPr/>
          <p:nvPr/>
        </p:nvSpPr>
        <p:spPr>
          <a:xfrm>
            <a:off x="2022841" y="3680738"/>
            <a:ext cx="8477347" cy="1254260"/>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2C4E4E2F-7A35-44AF-838A-A7E90C492C4C}"/>
              </a:ext>
            </a:extLst>
          </p:cNvPr>
          <p:cNvSpPr txBox="1">
            <a:spLocks/>
          </p:cNvSpPr>
          <p:nvPr/>
        </p:nvSpPr>
        <p:spPr>
          <a:xfrm>
            <a:off x="8159743" y="2835993"/>
            <a:ext cx="2014538" cy="452437"/>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err="1"/>
              <a:t>Sparsifying</a:t>
            </a:r>
            <a:endParaRPr lang="en-US" sz="2000" dirty="0"/>
          </a:p>
        </p:txBody>
      </p:sp>
      <mc:AlternateContent xmlns:mc="http://schemas.openxmlformats.org/markup-compatibility/2006" xmlns:a14="http://schemas.microsoft.com/office/drawing/2010/main">
        <mc:Choice Requires="a14">
          <p:sp>
            <p:nvSpPr>
              <p:cNvPr id="11" name="Object 10">
                <a:extLst>
                  <a:ext uri="{FF2B5EF4-FFF2-40B4-BE49-F238E27FC236}">
                    <a16:creationId xmlns:a16="http://schemas.microsoft.com/office/drawing/2014/main" id="{10945E9E-B8EB-479A-B8CD-7D5923BD934F}"/>
                  </a:ext>
                </a:extLst>
              </p:cNvPr>
              <p:cNvSpPr txBox="1"/>
              <p:nvPr/>
            </p:nvSpPr>
            <p:spPr bwMode="auto">
              <a:xfrm>
                <a:off x="7787604" y="2200497"/>
                <a:ext cx="3029946" cy="65703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p>
                        <m:sSupPr>
                          <m:ctrlPr>
                            <a:rPr lang="en-US" sz="4000" i="1" smtClean="0">
                              <a:solidFill>
                                <a:srgbClr val="000000"/>
                              </a:solidFill>
                              <a:latin typeface="Cambria Math" panose="02040503050406030204" pitchFamily="18" charset="0"/>
                            </a:rPr>
                          </m:ctrlPr>
                        </m:sSupPr>
                        <m:e>
                          <m:r>
                            <m:rPr>
                              <m:sty m:val="p"/>
                            </m:rPr>
                            <a:rPr lang="en-US" sz="4000" i="1">
                              <a:solidFill>
                                <a:srgbClr val="000000"/>
                              </a:solidFill>
                              <a:latin typeface="Cambria Math" panose="02040503050406030204" pitchFamily="18" charset="0"/>
                            </a:rPr>
                            <m:t>Ψ</m:t>
                          </m:r>
                        </m:e>
                        <m:sup>
                          <m:r>
                            <a:rPr lang="en-US" sz="4000" i="1">
                              <a:solidFill>
                                <a:srgbClr val="000000"/>
                              </a:solidFill>
                              <a:latin typeface="Cambria Math" panose="02040503050406030204" pitchFamily="18" charset="0"/>
                            </a:rPr>
                            <m:t>−1</m:t>
                          </m:r>
                        </m:sup>
                      </m:sSup>
                      <m:acc>
                        <m:accPr>
                          <m:chr m:val="⃗"/>
                          <m:ctrlPr>
                            <a:rPr lang="en-US" sz="4000" i="1">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𝑠</m:t>
                          </m:r>
                        </m:e>
                      </m:acc>
                      <m:r>
                        <a:rPr lang="en-US" sz="4000" i="1">
                          <a:solidFill>
                            <a:srgbClr val="000000"/>
                          </a:solidFill>
                          <a:latin typeface="Cambria Math" panose="02040503050406030204" pitchFamily="18" charset="0"/>
                        </a:rPr>
                        <m:t>=</m:t>
                      </m:r>
                      <m:acc>
                        <m:accPr>
                          <m:chr m:val="⃗"/>
                          <m:ctrlPr>
                            <a:rPr lang="en-US" sz="4000" i="1">
                              <a:solidFill>
                                <a:srgbClr val="000000"/>
                              </a:solidFill>
                              <a:latin typeface="Cambria Math" panose="02040503050406030204" pitchFamily="18" charset="0"/>
                            </a:rPr>
                          </m:ctrlPr>
                        </m:accPr>
                        <m:e>
                          <m:r>
                            <a:rPr lang="en-US" sz="4000" i="1">
                              <a:solidFill>
                                <a:srgbClr val="000000"/>
                              </a:solidFill>
                              <a:latin typeface="Cambria Math" panose="02040503050406030204" pitchFamily="18" charset="0"/>
                            </a:rPr>
                            <m:t>𝑥</m:t>
                          </m:r>
                        </m:e>
                      </m:acc>
                    </m:oMath>
                  </m:oMathPara>
                </a14:m>
                <a:endParaRPr lang="en-US" sz="4000" dirty="0"/>
              </a:p>
            </p:txBody>
          </p:sp>
        </mc:Choice>
        <mc:Fallback xmlns="">
          <p:sp>
            <p:nvSpPr>
              <p:cNvPr id="11" name="Object 10">
                <a:extLst>
                  <a:ext uri="{FF2B5EF4-FFF2-40B4-BE49-F238E27FC236}">
                    <a16:creationId xmlns:a16="http://schemas.microsoft.com/office/drawing/2014/main" id="{10945E9E-B8EB-479A-B8CD-7D5923BD934F}"/>
                  </a:ext>
                </a:extLst>
              </p:cNvPr>
              <p:cNvSpPr txBox="1">
                <a:spLocks noRot="1" noChangeAspect="1" noMove="1" noResize="1" noEditPoints="1" noAdjustHandles="1" noChangeArrowheads="1" noChangeShapeType="1" noTextEdit="1"/>
              </p:cNvSpPr>
              <p:nvPr/>
            </p:nvSpPr>
            <p:spPr bwMode="auto">
              <a:xfrm>
                <a:off x="7787604" y="2200497"/>
                <a:ext cx="3029946" cy="657033"/>
              </a:xfrm>
              <a:prstGeom prst="rect">
                <a:avLst/>
              </a:prstGeom>
              <a:blipFill>
                <a:blip r:embed="rId4"/>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7C5EBE8A-1251-41AC-B7B4-A54CEB85EF37}"/>
              </a:ext>
            </a:extLst>
          </p:cNvPr>
          <p:cNvSpPr/>
          <p:nvPr/>
        </p:nvSpPr>
        <p:spPr>
          <a:xfrm>
            <a:off x="7516472" y="2084672"/>
            <a:ext cx="2911795" cy="83937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0" name="Content Placeholder 2">
            <a:extLst>
              <a:ext uri="{FF2B5EF4-FFF2-40B4-BE49-F238E27FC236}">
                <a16:creationId xmlns:a16="http://schemas.microsoft.com/office/drawing/2014/main" id="{F317F384-4D5A-4EC0-A33D-AF9394A2D252}"/>
              </a:ext>
            </a:extLst>
          </p:cNvPr>
          <p:cNvSpPr txBox="1">
            <a:spLocks/>
          </p:cNvSpPr>
          <p:nvPr/>
        </p:nvSpPr>
        <p:spPr>
          <a:xfrm>
            <a:off x="4498411" y="5090585"/>
            <a:ext cx="5421291" cy="1373687"/>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Objective Function consists of two terms:</a:t>
            </a:r>
          </a:p>
          <a:p>
            <a:pPr marL="68580" indent="0" fontAlgn="auto">
              <a:spcAft>
                <a:spcPts val="0"/>
              </a:spcAft>
              <a:buFont typeface="Arial" panose="020B0604020202020204" pitchFamily="34" charset="0"/>
              <a:buNone/>
            </a:pPr>
            <a:r>
              <a:rPr lang="en-US" sz="2000" dirty="0"/>
              <a:t>The first is data fidelity</a:t>
            </a:r>
          </a:p>
          <a:p>
            <a:pPr marL="68580" indent="0" fontAlgn="auto">
              <a:spcAft>
                <a:spcPts val="0"/>
              </a:spcAft>
              <a:buFont typeface="Arial" panose="020B0604020202020204" pitchFamily="34" charset="0"/>
              <a:buNone/>
            </a:pPr>
            <a:r>
              <a:rPr lang="en-US" sz="2000" dirty="0"/>
              <a:t>The second is prior information </a:t>
            </a:r>
          </a:p>
        </p:txBody>
      </p:sp>
      <p:sp>
        <p:nvSpPr>
          <p:cNvPr id="21" name="Rectangle 20">
            <a:extLst>
              <a:ext uri="{FF2B5EF4-FFF2-40B4-BE49-F238E27FC236}">
                <a16:creationId xmlns:a16="http://schemas.microsoft.com/office/drawing/2014/main" id="{C17E1CC6-8F25-4B1B-BB25-223FBD4B42D0}"/>
              </a:ext>
            </a:extLst>
          </p:cNvPr>
          <p:cNvSpPr/>
          <p:nvPr/>
        </p:nvSpPr>
        <p:spPr>
          <a:xfrm>
            <a:off x="620218" y="2109324"/>
            <a:ext cx="5051953" cy="83937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Object 10">
                <a:extLst>
                  <a:ext uri="{FF2B5EF4-FFF2-40B4-BE49-F238E27FC236}">
                    <a16:creationId xmlns:a16="http://schemas.microsoft.com/office/drawing/2014/main" id="{0D7C29E4-CFDC-4412-A1A3-1C5D5FF64FD1}"/>
                  </a:ext>
                </a:extLst>
              </p:cNvPr>
              <p:cNvSpPr txBox="1"/>
              <p:nvPr/>
            </p:nvSpPr>
            <p:spPr bwMode="auto">
              <a:xfrm>
                <a:off x="2347767" y="3766481"/>
                <a:ext cx="8321948" cy="1005866"/>
              </a:xfrm>
              <a:prstGeom prst="rect">
                <a:avLst/>
              </a:prstGeom>
              <a:noFill/>
            </p:spPr>
            <p:txBody>
              <a:bodyPr>
                <a:noAutofit/>
              </a:bodyPr>
              <a:lstStyle/>
              <a:p>
                <a14:m>
                  <m:oMath xmlns:m="http://schemas.openxmlformats.org/officeDocument/2006/math">
                    <m:acc>
                      <m:accPr>
                        <m:chr m:val="⃗"/>
                        <m:ctrlPr>
                          <a:rPr lang="el-GR" sz="4800" i="1" smtClean="0">
                            <a:solidFill>
                              <a:srgbClr val="000000"/>
                            </a:solidFill>
                            <a:latin typeface="Cambria Math" panose="02040503050406030204" pitchFamily="18" charset="0"/>
                          </a:rPr>
                        </m:ctrlPr>
                      </m:accPr>
                      <m:e>
                        <m:r>
                          <a:rPr lang="el-GR" sz="4800" i="1">
                            <a:solidFill>
                              <a:srgbClr val="000000"/>
                            </a:solidFill>
                            <a:latin typeface="Cambria Math" panose="02040503050406030204" pitchFamily="18" charset="0"/>
                          </a:rPr>
                          <m:t>𝑠</m:t>
                        </m:r>
                      </m:e>
                    </m:acc>
                    <m:r>
                      <a:rPr lang="el-GR" sz="4800" i="1">
                        <a:solidFill>
                          <a:srgbClr val="000000"/>
                        </a:solidFill>
                        <a:latin typeface="Cambria Math" panose="02040503050406030204" pitchFamily="18" charset="0"/>
                      </a:rPr>
                      <m:t> </m:t>
                    </m:r>
                  </m:oMath>
                </a14:m>
                <a:r>
                  <a:rPr lang="en-US" sz="4800" dirty="0">
                    <a:solidFill>
                      <a:srgbClr val="000000"/>
                    </a:solidFill>
                  </a:rPr>
                  <a:t>=</a:t>
                </a:r>
                <a:r>
                  <a:rPr lang="pt-BR" sz="4800" dirty="0">
                    <a:solidFill>
                      <a:srgbClr val="000000"/>
                    </a:solidFill>
                  </a:rPr>
                  <a:t> </a:t>
                </a:r>
                <a14:m>
                  <m:oMath xmlns:m="http://schemas.openxmlformats.org/officeDocument/2006/math">
                    <m:f>
                      <m:fPr>
                        <m:type m:val="noBar"/>
                        <m:ctrlPr>
                          <a:rPr lang="pt-BR" sz="4800" i="1">
                            <a:solidFill>
                              <a:srgbClr val="000000"/>
                            </a:solidFill>
                            <a:latin typeface="Cambria Math" panose="02040503050406030204" pitchFamily="18" charset="0"/>
                          </a:rPr>
                        </m:ctrlPr>
                      </m:fPr>
                      <m:num>
                        <m:r>
                          <a:rPr lang="en-US" sz="4800" b="0" i="1" smtClean="0">
                            <a:solidFill>
                              <a:srgbClr val="000000"/>
                            </a:solidFill>
                            <a:latin typeface="Cambria Math" panose="02040503050406030204" pitchFamily="18" charset="0"/>
                          </a:rPr>
                          <m:t>𝑀𝑖𝑛</m:t>
                        </m:r>
                      </m:num>
                      <m:den>
                        <m:acc>
                          <m:accPr>
                            <m:chr m:val="⃗"/>
                            <m:ctrlPr>
                              <a:rPr lang="el-GR" sz="4800" i="1">
                                <a:solidFill>
                                  <a:srgbClr val="000000"/>
                                </a:solidFill>
                                <a:latin typeface="Cambria Math" panose="02040503050406030204" pitchFamily="18" charset="0"/>
                              </a:rPr>
                            </m:ctrlPr>
                          </m:accPr>
                          <m:e>
                            <m:r>
                              <a:rPr lang="el-GR" sz="4800" i="1">
                                <a:solidFill>
                                  <a:srgbClr val="000000"/>
                                </a:solidFill>
                                <a:latin typeface="Cambria Math" panose="02040503050406030204" pitchFamily="18" charset="0"/>
                              </a:rPr>
                              <m:t>𝑠</m:t>
                            </m:r>
                          </m:e>
                        </m:acc>
                      </m:den>
                    </m:f>
                    <m:r>
                      <a:rPr lang="pt-BR" sz="4800" i="1">
                        <a:solidFill>
                          <a:srgbClr val="000000"/>
                        </a:solidFill>
                        <a:latin typeface="Cambria Math" panose="02040503050406030204" pitchFamily="18" charset="0"/>
                      </a:rPr>
                      <m:t> </m:t>
                    </m:r>
                  </m:oMath>
                </a14:m>
                <a:r>
                  <a:rPr lang="en-US" sz="4800" dirty="0">
                    <a:solidFill>
                      <a:srgbClr val="000000"/>
                    </a:solidFill>
                  </a:rPr>
                  <a:t>|| </a:t>
                </a:r>
                <a14:m>
                  <m:oMath xmlns:m="http://schemas.openxmlformats.org/officeDocument/2006/math">
                    <m:acc>
                      <m:accPr>
                        <m:chr m:val="⃗"/>
                        <m:ctrlPr>
                          <a:rPr lang="en-US" sz="4800" i="1">
                            <a:solidFill>
                              <a:srgbClr val="000000"/>
                            </a:solidFill>
                            <a:latin typeface="Cambria Math" panose="02040503050406030204" pitchFamily="18" charset="0"/>
                          </a:rPr>
                        </m:ctrlPr>
                      </m:accPr>
                      <m:e>
                        <m:r>
                          <a:rPr lang="en-US" sz="4800" i="1">
                            <a:solidFill>
                              <a:srgbClr val="000000"/>
                            </a:solidFill>
                            <a:latin typeface="Cambria Math" panose="02040503050406030204" pitchFamily="18" charset="0"/>
                          </a:rPr>
                          <m:t>𝑦</m:t>
                        </m:r>
                      </m:e>
                    </m:acc>
                    <m:r>
                      <a:rPr lang="en-US" sz="4800" i="1">
                        <a:solidFill>
                          <a:srgbClr val="000000"/>
                        </a:solidFill>
                        <a:latin typeface="Cambria Math" panose="02040503050406030204" pitchFamily="18" charset="0"/>
                      </a:rPr>
                      <m:t>−</m:t>
                    </m:r>
                    <m:r>
                      <a:rPr lang="el-GR" sz="4800" i="1">
                        <a:solidFill>
                          <a:srgbClr val="000000"/>
                        </a:solidFill>
                        <a:latin typeface="Cambria Math" panose="02040503050406030204" pitchFamily="18" charset="0"/>
                      </a:rPr>
                      <m:t>𝛷</m:t>
                    </m:r>
                    <m:acc>
                      <m:accPr>
                        <m:chr m:val="⃗"/>
                        <m:ctrlPr>
                          <a:rPr lang="el-GR" sz="4800" i="1">
                            <a:solidFill>
                              <a:srgbClr val="000000"/>
                            </a:solidFill>
                            <a:latin typeface="Cambria Math" panose="02040503050406030204" pitchFamily="18" charset="0"/>
                          </a:rPr>
                        </m:ctrlPr>
                      </m:accPr>
                      <m:e>
                        <m:r>
                          <a:rPr lang="el-GR" sz="4800" i="1">
                            <a:solidFill>
                              <a:srgbClr val="000000"/>
                            </a:solidFill>
                            <a:latin typeface="Cambria Math" panose="02040503050406030204" pitchFamily="18" charset="0"/>
                          </a:rPr>
                          <m:t>𝑠</m:t>
                        </m:r>
                      </m:e>
                    </m:acc>
                  </m:oMath>
                </a14:m>
                <a:r>
                  <a:rPr lang="en-US" sz="4800" dirty="0">
                    <a:solidFill>
                      <a:srgbClr val="000000"/>
                    </a:solidFill>
                  </a:rPr>
                  <a:t>||</a:t>
                </a:r>
                <a:r>
                  <a:rPr lang="en-US" sz="4800" baseline="-25000" dirty="0">
                    <a:solidFill>
                      <a:srgbClr val="000000"/>
                    </a:solidFill>
                  </a:rPr>
                  <a:t>2</a:t>
                </a:r>
                <a:r>
                  <a:rPr lang="en-US" sz="4800" dirty="0">
                    <a:solidFill>
                      <a:srgbClr val="000000"/>
                    </a:solidFill>
                  </a:rPr>
                  <a:t>+</a:t>
                </a:r>
                <a14:m>
                  <m:oMath xmlns:m="http://schemas.openxmlformats.org/officeDocument/2006/math">
                    <m:sSup>
                      <m:sSupPr>
                        <m:ctrlPr>
                          <a:rPr lang="en-US" sz="4800" i="1" smtClean="0">
                            <a:solidFill>
                              <a:srgbClr val="000000"/>
                            </a:solidFill>
                            <a:latin typeface="Cambria Math" panose="02040503050406030204" pitchFamily="18" charset="0"/>
                          </a:rPr>
                        </m:ctrlPr>
                      </m:sSupPr>
                      <m:e>
                        <m:r>
                          <m:rPr>
                            <m:sty m:val="p"/>
                          </m:rPr>
                          <a:rPr lang="el-GR" sz="4800" i="1">
                            <a:solidFill>
                              <a:srgbClr val="000000"/>
                            </a:solidFill>
                            <a:latin typeface="Cambria Math" panose="02040503050406030204" pitchFamily="18" charset="0"/>
                          </a:rPr>
                          <m:t>λ</m:t>
                        </m:r>
                        <m:r>
                          <a:rPr lang="en-US" sz="4800" b="0" i="1" smtClean="0">
                            <a:solidFill>
                              <a:srgbClr val="000000"/>
                            </a:solidFill>
                            <a:latin typeface="Cambria Math" panose="02040503050406030204" pitchFamily="18" charset="0"/>
                          </a:rPr>
                          <m:t>||</m:t>
                        </m:r>
                        <m:r>
                          <m:rPr>
                            <m:sty m:val="p"/>
                          </m:rPr>
                          <a:rPr lang="en-US" sz="4800" i="1">
                            <a:solidFill>
                              <a:srgbClr val="000000"/>
                            </a:solidFill>
                            <a:latin typeface="Cambria Math" panose="02040503050406030204" pitchFamily="18" charset="0"/>
                          </a:rPr>
                          <m:t>Ψ</m:t>
                        </m:r>
                      </m:e>
                      <m:sup>
                        <m:r>
                          <a:rPr lang="en-US" sz="4800" i="1">
                            <a:solidFill>
                              <a:srgbClr val="000000"/>
                            </a:solidFill>
                            <a:latin typeface="Cambria Math" panose="02040503050406030204" pitchFamily="18" charset="0"/>
                          </a:rPr>
                          <m:t>−1</m:t>
                        </m:r>
                      </m:sup>
                    </m:sSup>
                    <m:acc>
                      <m:accPr>
                        <m:chr m:val="⃗"/>
                        <m:ctrlPr>
                          <a:rPr lang="en-US" sz="4800" i="1">
                            <a:solidFill>
                              <a:srgbClr val="000000"/>
                            </a:solidFill>
                            <a:latin typeface="Cambria Math" panose="02040503050406030204" pitchFamily="18" charset="0"/>
                          </a:rPr>
                        </m:ctrlPr>
                      </m:accPr>
                      <m:e>
                        <m:r>
                          <a:rPr lang="en-US" sz="4800" i="1">
                            <a:solidFill>
                              <a:srgbClr val="000000"/>
                            </a:solidFill>
                            <a:latin typeface="Cambria Math" panose="02040503050406030204" pitchFamily="18" charset="0"/>
                          </a:rPr>
                          <m:t>𝑠</m:t>
                        </m:r>
                      </m:e>
                    </m:acc>
                    <m:r>
                      <a:rPr lang="en-US" sz="4800" b="0" i="1" smtClean="0">
                        <a:solidFill>
                          <a:srgbClr val="000000"/>
                        </a:solidFill>
                        <a:latin typeface="Cambria Math" panose="02040503050406030204" pitchFamily="18" charset="0"/>
                      </a:rPr>
                      <m:t>||</m:t>
                    </m:r>
                    <m:r>
                      <a:rPr lang="en-US" sz="4800" b="0" i="1" baseline="-25000" smtClean="0">
                        <a:solidFill>
                          <a:srgbClr val="000000"/>
                        </a:solidFill>
                        <a:latin typeface="Cambria Math" panose="02040503050406030204" pitchFamily="18" charset="0"/>
                      </a:rPr>
                      <m:t>1</m:t>
                    </m:r>
                  </m:oMath>
                </a14:m>
                <a:endParaRPr lang="en-US" sz="4800" baseline="-25000" dirty="0"/>
              </a:p>
            </p:txBody>
          </p:sp>
        </mc:Choice>
        <mc:Fallback xmlns="">
          <p:sp>
            <p:nvSpPr>
              <p:cNvPr id="23" name="Object 10">
                <a:extLst>
                  <a:ext uri="{FF2B5EF4-FFF2-40B4-BE49-F238E27FC236}">
                    <a16:creationId xmlns:a16="http://schemas.microsoft.com/office/drawing/2014/main" id="{0D7C29E4-CFDC-4412-A1A3-1C5D5FF64FD1}"/>
                  </a:ext>
                </a:extLst>
              </p:cNvPr>
              <p:cNvSpPr txBox="1">
                <a:spLocks noRot="1" noChangeAspect="1" noMove="1" noResize="1" noEditPoints="1" noAdjustHandles="1" noChangeArrowheads="1" noChangeShapeType="1" noTextEdit="1"/>
              </p:cNvSpPr>
              <p:nvPr/>
            </p:nvSpPr>
            <p:spPr bwMode="auto">
              <a:xfrm>
                <a:off x="2347767" y="3766481"/>
                <a:ext cx="8321948" cy="1005866"/>
              </a:xfrm>
              <a:prstGeom prst="rect">
                <a:avLst/>
              </a:prstGeom>
              <a:blipFill>
                <a:blip r:embed="rId5"/>
                <a:stretch>
                  <a:fillRect t="-6061" b="-21818"/>
                </a:stretch>
              </a:blipFill>
            </p:spPr>
            <p:txBody>
              <a:bodyPr/>
              <a:lstStyle/>
              <a:p>
                <a:r>
                  <a:rPr lang="en-US">
                    <a:noFill/>
                  </a:rPr>
                  <a:t> </a:t>
                </a:r>
              </a:p>
            </p:txBody>
          </p:sp>
        </mc:Fallback>
      </mc:AlternateContent>
    </p:spTree>
    <p:extLst>
      <p:ext uri="{BB962C8B-B14F-4D97-AF65-F5344CB8AC3E}">
        <p14:creationId xmlns:p14="http://schemas.microsoft.com/office/powerpoint/2010/main" val="402565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Do Hands-on 4 (Please follow TA’s instructions)</a:t>
            </a:r>
          </a:p>
        </p:txBody>
      </p:sp>
    </p:spTree>
    <p:extLst>
      <p:ext uri="{BB962C8B-B14F-4D97-AF65-F5344CB8AC3E}">
        <p14:creationId xmlns:p14="http://schemas.microsoft.com/office/powerpoint/2010/main" val="4136737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8A14BD-AFF2-4873-9678-A00DDAC45621}"/>
              </a:ext>
            </a:extLst>
          </p:cNvPr>
          <p:cNvPicPr>
            <a:picLocks noChangeAspect="1"/>
          </p:cNvPicPr>
          <p:nvPr/>
        </p:nvPicPr>
        <p:blipFill>
          <a:blip r:embed="rId2"/>
          <a:stretch>
            <a:fillRect/>
          </a:stretch>
        </p:blipFill>
        <p:spPr>
          <a:xfrm>
            <a:off x="0" y="2405553"/>
            <a:ext cx="12192000" cy="2046894"/>
          </a:xfrm>
          <a:prstGeom prst="rect">
            <a:avLst/>
          </a:prstGeom>
        </p:spPr>
      </p:pic>
      <p:sp>
        <p:nvSpPr>
          <p:cNvPr id="7" name="TextBox 6">
            <a:extLst>
              <a:ext uri="{FF2B5EF4-FFF2-40B4-BE49-F238E27FC236}">
                <a16:creationId xmlns:a16="http://schemas.microsoft.com/office/drawing/2014/main" id="{050A868A-4091-4DF4-A3E3-53AE45EF0CF9}"/>
              </a:ext>
            </a:extLst>
          </p:cNvPr>
          <p:cNvSpPr txBox="1"/>
          <p:nvPr/>
        </p:nvSpPr>
        <p:spPr>
          <a:xfrm>
            <a:off x="161105" y="463878"/>
            <a:ext cx="5402569" cy="523220"/>
          </a:xfrm>
          <a:prstGeom prst="rect">
            <a:avLst/>
          </a:prstGeom>
          <a:noFill/>
        </p:spPr>
        <p:txBody>
          <a:bodyPr wrap="none" rtlCol="0">
            <a:spAutoFit/>
          </a:bodyPr>
          <a:lstStyle/>
          <a:p>
            <a:r>
              <a:rPr lang="en-US" sz="2800" b="1" dirty="0">
                <a:solidFill>
                  <a:srgbClr val="FF0000"/>
                </a:solidFill>
              </a:rPr>
              <a:t>F21 </a:t>
            </a:r>
            <a:r>
              <a:rPr lang="en-US" sz="2800" b="1" dirty="0" err="1">
                <a:solidFill>
                  <a:srgbClr val="FF0000"/>
                </a:solidFill>
              </a:rPr>
              <a:t>MiMi</a:t>
            </a:r>
            <a:r>
              <a:rPr lang="en-US" sz="2800" b="1" dirty="0">
                <a:solidFill>
                  <a:srgbClr val="FF0000"/>
                </a:solidFill>
              </a:rPr>
              <a:t> Midterm Grading Results</a:t>
            </a:r>
          </a:p>
        </p:txBody>
      </p:sp>
      <p:cxnSp>
        <p:nvCxnSpPr>
          <p:cNvPr id="8" name="Straight Arrow Connector 7">
            <a:extLst>
              <a:ext uri="{FF2B5EF4-FFF2-40B4-BE49-F238E27FC236}">
                <a16:creationId xmlns:a16="http://schemas.microsoft.com/office/drawing/2014/main" id="{801129AC-E685-4117-81B9-325E6EDC3CB5}"/>
              </a:ext>
            </a:extLst>
          </p:cNvPr>
          <p:cNvCxnSpPr>
            <a:cxnSpLocks/>
            <a:stCxn id="7" idx="3"/>
          </p:cNvCxnSpPr>
          <p:nvPr/>
        </p:nvCxnSpPr>
        <p:spPr>
          <a:xfrm>
            <a:off x="5563674" y="725488"/>
            <a:ext cx="6133454" cy="1611883"/>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98E103-20CB-4D66-9E28-C0C4918DB9EF}"/>
              </a:ext>
            </a:extLst>
          </p:cNvPr>
          <p:cNvSpPr txBox="1"/>
          <p:nvPr/>
        </p:nvSpPr>
        <p:spPr>
          <a:xfrm>
            <a:off x="161105" y="4700256"/>
            <a:ext cx="11536023" cy="923330"/>
          </a:xfrm>
          <a:prstGeom prst="rect">
            <a:avLst/>
          </a:prstGeom>
          <a:noFill/>
          <a:ln>
            <a:solidFill>
              <a:srgbClr val="FF0000"/>
            </a:solidFill>
          </a:ln>
        </p:spPr>
        <p:txBody>
          <a:bodyPr wrap="square" rtlCol="0">
            <a:spAutoFit/>
          </a:bodyPr>
          <a:lstStyle/>
          <a:p>
            <a:r>
              <a:rPr lang="en-US" dirty="0">
                <a:solidFill>
                  <a:srgbClr val="FF0000"/>
                </a:solidFill>
              </a:rPr>
              <a:t>We have 9 students.  As I said, I believe that the mean score of a well-design exam should be 50%, and I will make sure</a:t>
            </a:r>
          </a:p>
          <a:p>
            <a:r>
              <a:rPr lang="en-US" dirty="0">
                <a:solidFill>
                  <a:srgbClr val="FF0000"/>
                </a:solidFill>
              </a:rPr>
              <a:t>a reasonable grade distribution. As far as this midterm is concerned, the lowest should be C, above 70% should be A. Hence, you have a feeling about your relative position now.</a:t>
            </a:r>
          </a:p>
        </p:txBody>
      </p:sp>
    </p:spTree>
    <p:extLst>
      <p:ext uri="{BB962C8B-B14F-4D97-AF65-F5344CB8AC3E}">
        <p14:creationId xmlns:p14="http://schemas.microsoft.com/office/powerpoint/2010/main" val="3452126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
        <p:nvSpPr>
          <p:cNvPr id="4" name="Rectangle 3">
            <a:extLst>
              <a:ext uri="{FF2B5EF4-FFF2-40B4-BE49-F238E27FC236}">
                <a16:creationId xmlns:a16="http://schemas.microsoft.com/office/drawing/2014/main" id="{A655F6A0-E51C-4D9C-A3F0-93448C9A700D}"/>
              </a:ext>
            </a:extLst>
          </p:cNvPr>
          <p:cNvSpPr/>
          <p:nvPr/>
        </p:nvSpPr>
        <p:spPr>
          <a:xfrm>
            <a:off x="-1" y="1860114"/>
            <a:ext cx="12191999" cy="2727836"/>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3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5D1D57-C236-4BE4-8716-7BCDE12BAAAC}"/>
              </a:ext>
            </a:extLst>
          </p:cNvPr>
          <p:cNvSpPr txBox="1"/>
          <p:nvPr/>
        </p:nvSpPr>
        <p:spPr>
          <a:xfrm>
            <a:off x="715765" y="6379658"/>
            <a:ext cx="10981362" cy="338554"/>
          </a:xfrm>
          <a:prstGeom prst="rect">
            <a:avLst/>
          </a:prstGeom>
          <a:noFill/>
        </p:spPr>
        <p:txBody>
          <a:bodyPr wrap="square">
            <a:spAutoFit/>
          </a:bodyPr>
          <a:lstStyle/>
          <a:p>
            <a:pPr algn="r"/>
            <a:r>
              <a:rPr lang="en-US" sz="1600" dirty="0">
                <a:hlinkClick r:id="rId2"/>
              </a:rPr>
              <a:t>https://twitter.com/gabrielpeyre/status/1178534938850795520/photo/1</a:t>
            </a:r>
            <a:r>
              <a:rPr lang="en-US" sz="1600" dirty="0"/>
              <a:t> </a:t>
            </a:r>
          </a:p>
        </p:txBody>
      </p:sp>
      <p:pic>
        <p:nvPicPr>
          <p:cNvPr id="104450" name="Picture 2" descr="Image">
            <a:extLst>
              <a:ext uri="{FF2B5EF4-FFF2-40B4-BE49-F238E27FC236}">
                <a16:creationId xmlns:a16="http://schemas.microsoft.com/office/drawing/2014/main" id="{B6A4917C-91D7-4488-8DFC-41971694D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2810" y="45492"/>
            <a:ext cx="8750012" cy="62345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811A9F-FCFE-45A1-B8F2-6265BDE83048}"/>
              </a:ext>
            </a:extLst>
          </p:cNvPr>
          <p:cNvSpPr txBox="1"/>
          <p:nvPr/>
        </p:nvSpPr>
        <p:spPr>
          <a:xfrm>
            <a:off x="144406" y="1354554"/>
            <a:ext cx="4354958" cy="2123658"/>
          </a:xfrm>
          <a:prstGeom prst="rect">
            <a:avLst/>
          </a:prstGeom>
          <a:noFill/>
        </p:spPr>
        <p:txBody>
          <a:bodyPr wrap="square">
            <a:spAutoFit/>
          </a:bodyPr>
          <a:lstStyle/>
          <a:p>
            <a:r>
              <a:rPr lang="en-US" sz="4400" b="1" i="0" dirty="0">
                <a:solidFill>
                  <a:srgbClr val="0F1419"/>
                </a:solidFill>
                <a:effectLst/>
                <a:latin typeface="Arial" panose="020B0604020202020204" pitchFamily="34" charset="0"/>
                <a:cs typeface="Arial" panose="020B0604020202020204" pitchFamily="34" charset="0"/>
              </a:rPr>
              <a:t>Johnson-</a:t>
            </a:r>
            <a:r>
              <a:rPr lang="en-US" sz="4400" b="1" i="0" dirty="0" err="1">
                <a:solidFill>
                  <a:srgbClr val="0F1419"/>
                </a:solidFill>
                <a:effectLst/>
                <a:latin typeface="Arial" panose="020B0604020202020204" pitchFamily="34" charset="0"/>
                <a:cs typeface="Arial" panose="020B0604020202020204" pitchFamily="34" charset="0"/>
              </a:rPr>
              <a:t>Lindenstrauss</a:t>
            </a:r>
            <a:r>
              <a:rPr lang="en-US" sz="4400" b="1" i="0" dirty="0">
                <a:solidFill>
                  <a:srgbClr val="0F1419"/>
                </a:solidFill>
                <a:effectLst/>
                <a:latin typeface="Arial" panose="020B0604020202020204" pitchFamily="34" charset="0"/>
                <a:cs typeface="Arial" panose="020B0604020202020204" pitchFamily="34" charset="0"/>
              </a:rPr>
              <a:t> Lemma</a:t>
            </a:r>
            <a:endParaRPr lang="en-US" sz="4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367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C08357-F3C7-4A4C-9198-5CF34D58B942}"/>
              </a:ext>
            </a:extLst>
          </p:cNvPr>
          <p:cNvPicPr>
            <a:picLocks noGrp="1" noChangeAspect="1"/>
          </p:cNvPicPr>
          <p:nvPr>
            <p:ph idx="1"/>
          </p:nvPr>
        </p:nvPicPr>
        <p:blipFill>
          <a:blip r:embed="rId2"/>
          <a:stretch>
            <a:fillRect/>
          </a:stretch>
        </p:blipFill>
        <p:spPr>
          <a:xfrm>
            <a:off x="1164274" y="139788"/>
            <a:ext cx="9863451" cy="6085332"/>
          </a:xfrm>
        </p:spPr>
      </p:pic>
      <p:sp>
        <p:nvSpPr>
          <p:cNvPr id="7" name="TextBox 6">
            <a:extLst>
              <a:ext uri="{FF2B5EF4-FFF2-40B4-BE49-F238E27FC236}">
                <a16:creationId xmlns:a16="http://schemas.microsoft.com/office/drawing/2014/main" id="{755D1D57-C236-4BE4-8716-7BCDE12BAAAC}"/>
              </a:ext>
            </a:extLst>
          </p:cNvPr>
          <p:cNvSpPr txBox="1"/>
          <p:nvPr/>
        </p:nvSpPr>
        <p:spPr>
          <a:xfrm>
            <a:off x="715765" y="6379658"/>
            <a:ext cx="10981362" cy="338554"/>
          </a:xfrm>
          <a:prstGeom prst="rect">
            <a:avLst/>
          </a:prstGeom>
          <a:noFill/>
        </p:spPr>
        <p:txBody>
          <a:bodyPr wrap="square">
            <a:spAutoFit/>
          </a:bodyPr>
          <a:lstStyle/>
          <a:p>
            <a:pPr algn="r"/>
            <a:r>
              <a:rPr lang="en-US" sz="1600" dirty="0">
                <a:hlinkClick r:id="rId3"/>
              </a:rPr>
              <a:t>https://www.cantorsparadise.com/the-johnson-lindenstrauss-lemma-3058a123c6c</a:t>
            </a:r>
            <a:r>
              <a:rPr lang="en-US" sz="1600" dirty="0"/>
              <a:t> </a:t>
            </a:r>
          </a:p>
        </p:txBody>
      </p:sp>
    </p:spTree>
    <p:extLst>
      <p:ext uri="{BB962C8B-B14F-4D97-AF65-F5344CB8AC3E}">
        <p14:creationId xmlns:p14="http://schemas.microsoft.com/office/powerpoint/2010/main" val="375696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Image Compression Using Fourier Transform</a:t>
            </a:r>
          </a:p>
        </p:txBody>
      </p:sp>
      <p:pic>
        <p:nvPicPr>
          <p:cNvPr id="4" name="Picture 3"/>
          <p:cNvPicPr>
            <a:picLocks noChangeAspect="1"/>
          </p:cNvPicPr>
          <p:nvPr/>
        </p:nvPicPr>
        <p:blipFill>
          <a:blip r:embed="rId2"/>
          <a:stretch>
            <a:fillRect/>
          </a:stretch>
        </p:blipFill>
        <p:spPr>
          <a:xfrm>
            <a:off x="2199944" y="1533355"/>
            <a:ext cx="7792111" cy="4966400"/>
          </a:xfrm>
          <a:prstGeom prst="rect">
            <a:avLst/>
          </a:prstGeom>
        </p:spPr>
      </p:pic>
      <p:sp>
        <p:nvSpPr>
          <p:cNvPr id="5" name="Rectangle 4"/>
          <p:cNvSpPr/>
          <p:nvPr/>
        </p:nvSpPr>
        <p:spPr>
          <a:xfrm>
            <a:off x="4437184" y="6499755"/>
            <a:ext cx="7502769" cy="307777"/>
          </a:xfrm>
          <a:prstGeom prst="rect">
            <a:avLst/>
          </a:prstGeom>
        </p:spPr>
        <p:txBody>
          <a:bodyPr wrap="square">
            <a:spAutoFit/>
          </a:bodyPr>
          <a:lstStyle/>
          <a:p>
            <a:pPr algn="r"/>
            <a:r>
              <a:rPr lang="en-US" sz="1400" b="1" dirty="0">
                <a:hlinkClick r:id="rId3"/>
              </a:rPr>
              <a:t>https://www.youtube.com/watch?v=oACegp4iGi0</a:t>
            </a:r>
            <a:endParaRPr lang="en-US" sz="1400" b="1" dirty="0"/>
          </a:p>
        </p:txBody>
      </p:sp>
    </p:spTree>
    <p:extLst>
      <p:ext uri="{BB962C8B-B14F-4D97-AF65-F5344CB8AC3E}">
        <p14:creationId xmlns:p14="http://schemas.microsoft.com/office/powerpoint/2010/main" val="661475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Revisit to Solution of a Linear System</a:t>
            </a:r>
          </a:p>
        </p:txBody>
      </p:sp>
      <p:sp>
        <p:nvSpPr>
          <p:cNvPr id="3" name="Content Placeholder 2"/>
          <p:cNvSpPr>
            <a:spLocks noGrp="1"/>
          </p:cNvSpPr>
          <p:nvPr>
            <p:ph idx="1"/>
          </p:nvPr>
        </p:nvSpPr>
        <p:spPr>
          <a:xfrm>
            <a:off x="7324521" y="2751697"/>
            <a:ext cx="3802283" cy="3313493"/>
          </a:xfrm>
        </p:spPr>
        <p:txBody>
          <a:bodyPr>
            <a:normAutofit lnSpcReduction="10000"/>
          </a:bodyPr>
          <a:lstStyle/>
          <a:p>
            <a:r>
              <a:rPr lang="en-US" sz="6000" i="1" dirty="0"/>
              <a:t>Ax=y</a:t>
            </a:r>
          </a:p>
          <a:p>
            <a:r>
              <a:rPr lang="en-US" dirty="0">
                <a:solidFill>
                  <a:srgbClr val="0000FF"/>
                </a:solidFill>
              </a:rPr>
              <a:t>How to solve a system of linear equations if the unknown vector is </a:t>
            </a:r>
            <a:r>
              <a:rPr lang="en-US" dirty="0">
                <a:solidFill>
                  <a:srgbClr val="FF0000"/>
                </a:solidFill>
              </a:rPr>
              <a:t>sparse</a:t>
            </a:r>
            <a:r>
              <a:rPr lang="en-US" dirty="0">
                <a:solidFill>
                  <a:srgbClr val="0000FF"/>
                </a:solidFill>
              </a:rPr>
              <a:t>?</a:t>
            </a:r>
          </a:p>
        </p:txBody>
      </p:sp>
      <p:pic>
        <p:nvPicPr>
          <p:cNvPr id="12290" name="Picture 2" descr="http://images.betterworldbooks.com/047/Elementary-Linear-Algebra-978047045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5432" y="1611185"/>
            <a:ext cx="2743200" cy="35169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cs.uvawise.edu/dbl5h/resources/mathematica_examples/snippets/implicit_tanpla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2107" y="3056523"/>
            <a:ext cx="3580681" cy="344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344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p:cNvGraphicFramePr>
            <a:graphicFrameLocks noChangeAspect="1"/>
          </p:cNvGraphicFramePr>
          <p:nvPr/>
        </p:nvGraphicFramePr>
        <p:xfrm>
          <a:off x="710157" y="1585468"/>
          <a:ext cx="4973087" cy="2064684"/>
        </p:xfrm>
        <a:graphic>
          <a:graphicData uri="http://schemas.openxmlformats.org/presentationml/2006/ole">
            <mc:AlternateContent xmlns:mc="http://schemas.openxmlformats.org/markup-compatibility/2006">
              <mc:Choice xmlns:v="urn:schemas-microsoft-com:vml" Requires="v">
                <p:oleObj spid="_x0000_s103478" name="Equation" r:id="rId3" imgW="939600" imgH="444240" progId="Equation.DSMT4">
                  <p:embed/>
                </p:oleObj>
              </mc:Choice>
              <mc:Fallback>
                <p:oleObj name="Equation" r:id="rId3" imgW="939600" imgH="444240" progId="Equation.DSMT4">
                  <p:embed/>
                  <p:pic>
                    <p:nvPicPr>
                      <p:cNvPr id="16" name="Object 15"/>
                      <p:cNvPicPr>
                        <a:picLocks noChangeAspect="1" noChangeArrowheads="1"/>
                      </p:cNvPicPr>
                      <p:nvPr/>
                    </p:nvPicPr>
                    <p:blipFill>
                      <a:blip r:embed="rId4"/>
                      <a:srcRect/>
                      <a:stretch>
                        <a:fillRect/>
                      </a:stretch>
                    </p:blipFill>
                    <p:spPr bwMode="auto">
                      <a:xfrm>
                        <a:off x="710157" y="1585468"/>
                        <a:ext cx="4973087" cy="2064684"/>
                      </a:xfrm>
                      <a:prstGeom prst="rect">
                        <a:avLst/>
                      </a:prstGeom>
                      <a:noFill/>
                    </p:spPr>
                  </p:pic>
                </p:oleObj>
              </mc:Fallback>
            </mc:AlternateContent>
          </a:graphicData>
        </a:graphic>
      </p:graphicFrame>
      <p:sp>
        <p:nvSpPr>
          <p:cNvPr id="21" name="Title 1"/>
          <p:cNvSpPr>
            <a:spLocks noGrp="1"/>
          </p:cNvSpPr>
          <p:nvPr>
            <p:ph type="title"/>
          </p:nvPr>
        </p:nvSpPr>
        <p:spPr>
          <a:xfrm>
            <a:off x="0" y="0"/>
            <a:ext cx="12192000" cy="1426464"/>
          </a:xfrm>
        </p:spPr>
        <p:txBody>
          <a:bodyPr/>
          <a:lstStyle/>
          <a:p>
            <a:r>
              <a:rPr lang="en-US" sz="4400" dirty="0"/>
              <a:t>Linear Model with Sparsity</a:t>
            </a:r>
            <a:endParaRPr lang="en-US" sz="4400" dirty="0">
              <a:solidFill>
                <a:srgbClr val="00CCFF"/>
              </a:solidFill>
            </a:endParaRPr>
          </a:p>
        </p:txBody>
      </p:sp>
      <p:graphicFrame>
        <p:nvGraphicFramePr>
          <p:cNvPr id="6" name="Object 5"/>
          <p:cNvGraphicFramePr>
            <a:graphicFrameLocks noChangeAspect="1"/>
          </p:cNvGraphicFramePr>
          <p:nvPr/>
        </p:nvGraphicFramePr>
        <p:xfrm>
          <a:off x="414537" y="3558413"/>
          <a:ext cx="2217033" cy="885095"/>
        </p:xfrm>
        <a:graphic>
          <a:graphicData uri="http://schemas.openxmlformats.org/presentationml/2006/ole">
            <mc:AlternateContent xmlns:mc="http://schemas.openxmlformats.org/markup-compatibility/2006">
              <mc:Choice xmlns:v="urn:schemas-microsoft-com:vml" Requires="v">
                <p:oleObj spid="_x0000_s103479" name="Equation" r:id="rId5" imgW="419040" imgH="190440" progId="Equation.DSMT4">
                  <p:embed/>
                </p:oleObj>
              </mc:Choice>
              <mc:Fallback>
                <p:oleObj name="Equation" r:id="rId5" imgW="419040" imgH="190440" progId="Equation.DSMT4">
                  <p:embed/>
                  <p:pic>
                    <p:nvPicPr>
                      <p:cNvPr id="6" name="Object 5"/>
                      <p:cNvPicPr>
                        <a:picLocks noChangeAspect="1" noChangeArrowheads="1"/>
                      </p:cNvPicPr>
                      <p:nvPr/>
                    </p:nvPicPr>
                    <p:blipFill>
                      <a:blip r:embed="rId6"/>
                      <a:srcRect/>
                      <a:stretch>
                        <a:fillRect/>
                      </a:stretch>
                    </p:blipFill>
                    <p:spPr bwMode="auto">
                      <a:xfrm>
                        <a:off x="414537" y="3558413"/>
                        <a:ext cx="2217033" cy="885095"/>
                      </a:xfrm>
                      <a:prstGeom prst="rect">
                        <a:avLst/>
                      </a:prstGeom>
                      <a:noFill/>
                    </p:spPr>
                  </p:pic>
                </p:oleObj>
              </mc:Fallback>
            </mc:AlternateContent>
          </a:graphicData>
        </a:graphic>
      </p:graphicFrame>
      <p:graphicFrame>
        <p:nvGraphicFramePr>
          <p:cNvPr id="7" name="Object 6"/>
          <p:cNvGraphicFramePr>
            <a:graphicFrameLocks noChangeAspect="1"/>
          </p:cNvGraphicFramePr>
          <p:nvPr/>
        </p:nvGraphicFramePr>
        <p:xfrm>
          <a:off x="414537" y="5302475"/>
          <a:ext cx="4232149" cy="885510"/>
        </p:xfrm>
        <a:graphic>
          <a:graphicData uri="http://schemas.openxmlformats.org/presentationml/2006/ole">
            <mc:AlternateContent xmlns:mc="http://schemas.openxmlformats.org/markup-compatibility/2006">
              <mc:Choice xmlns:v="urn:schemas-microsoft-com:vml" Requires="v">
                <p:oleObj spid="_x0000_s103480" name="Equation" r:id="rId7" imgW="799920" imgH="190440" progId="Equation.DSMT4">
                  <p:embed/>
                </p:oleObj>
              </mc:Choice>
              <mc:Fallback>
                <p:oleObj name="Equation" r:id="rId7" imgW="799920" imgH="190440" progId="Equation.DSMT4">
                  <p:embed/>
                  <p:pic>
                    <p:nvPicPr>
                      <p:cNvPr id="7" name="Object 6"/>
                      <p:cNvPicPr>
                        <a:picLocks noChangeAspect="1" noChangeArrowheads="1"/>
                      </p:cNvPicPr>
                      <p:nvPr/>
                    </p:nvPicPr>
                    <p:blipFill>
                      <a:blip r:embed="rId8"/>
                      <a:srcRect/>
                      <a:stretch>
                        <a:fillRect/>
                      </a:stretch>
                    </p:blipFill>
                    <p:spPr bwMode="auto">
                      <a:xfrm>
                        <a:off x="414537" y="5302475"/>
                        <a:ext cx="4232149" cy="885510"/>
                      </a:xfrm>
                      <a:prstGeom prst="rect">
                        <a:avLst/>
                      </a:prstGeom>
                      <a:noFill/>
                    </p:spPr>
                  </p:pic>
                </p:oleObj>
              </mc:Fallback>
            </mc:AlternateContent>
          </a:graphicData>
        </a:graphic>
      </p:graphicFrame>
      <p:sp>
        <p:nvSpPr>
          <p:cNvPr id="13" name="Content Placeholder 2"/>
          <p:cNvSpPr>
            <a:spLocks noGrp="1"/>
          </p:cNvSpPr>
          <p:nvPr>
            <p:ph idx="1"/>
          </p:nvPr>
        </p:nvSpPr>
        <p:spPr>
          <a:xfrm>
            <a:off x="2113283" y="1687834"/>
            <a:ext cx="1832590" cy="530835"/>
          </a:xfrm>
        </p:spPr>
        <p:txBody>
          <a:bodyPr>
            <a:noAutofit/>
          </a:bodyPr>
          <a:lstStyle/>
          <a:p>
            <a:pPr marL="68580" indent="0">
              <a:buNone/>
            </a:pPr>
            <a:r>
              <a:rPr lang="en-US" sz="2000" dirty="0">
                <a:solidFill>
                  <a:srgbClr val="FF0000"/>
                </a:solidFill>
              </a:rPr>
              <a:t>Sparsity=k</a:t>
            </a:r>
            <a:endParaRPr lang="en-US" sz="2000" dirty="0">
              <a:solidFill>
                <a:srgbClr val="009900"/>
              </a:solidFill>
            </a:endParaRPr>
          </a:p>
        </p:txBody>
      </p:sp>
      <p:sp>
        <p:nvSpPr>
          <p:cNvPr id="14" name="Content Placeholder 2"/>
          <p:cNvSpPr txBox="1">
            <a:spLocks/>
          </p:cNvSpPr>
          <p:nvPr/>
        </p:nvSpPr>
        <p:spPr>
          <a:xfrm>
            <a:off x="414537" y="2715014"/>
            <a:ext cx="1110715" cy="397412"/>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Signal</a:t>
            </a:r>
          </a:p>
        </p:txBody>
      </p:sp>
      <p:sp>
        <p:nvSpPr>
          <p:cNvPr id="15" name="Content Placeholder 2"/>
          <p:cNvSpPr txBox="1">
            <a:spLocks/>
          </p:cNvSpPr>
          <p:nvPr/>
        </p:nvSpPr>
        <p:spPr>
          <a:xfrm>
            <a:off x="1448377" y="2806433"/>
            <a:ext cx="2164467" cy="629260"/>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Representation Matrix</a:t>
            </a:r>
          </a:p>
        </p:txBody>
      </p:sp>
      <p:sp>
        <p:nvSpPr>
          <p:cNvPr id="18" name="Content Placeholder 2"/>
          <p:cNvSpPr txBox="1">
            <a:spLocks/>
          </p:cNvSpPr>
          <p:nvPr/>
        </p:nvSpPr>
        <p:spPr>
          <a:xfrm>
            <a:off x="1328287" y="4294845"/>
            <a:ext cx="2164468" cy="500144"/>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Measurement Matrix</a:t>
            </a:r>
          </a:p>
        </p:txBody>
      </p:sp>
      <p:sp>
        <p:nvSpPr>
          <p:cNvPr id="19" name="Content Placeholder 2"/>
          <p:cNvSpPr txBox="1">
            <a:spLocks/>
          </p:cNvSpPr>
          <p:nvPr/>
        </p:nvSpPr>
        <p:spPr>
          <a:xfrm>
            <a:off x="3196700" y="6045051"/>
            <a:ext cx="1498347" cy="285389"/>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CS Matrix</a:t>
            </a:r>
          </a:p>
        </p:txBody>
      </p:sp>
      <p:sp>
        <p:nvSpPr>
          <p:cNvPr id="11" name="Content Placeholder 2"/>
          <p:cNvSpPr txBox="1">
            <a:spLocks/>
          </p:cNvSpPr>
          <p:nvPr/>
        </p:nvSpPr>
        <p:spPr>
          <a:xfrm>
            <a:off x="4646686" y="5285202"/>
            <a:ext cx="3696101" cy="731100"/>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Tomographic imaging can be modeled in this way</a:t>
            </a:r>
          </a:p>
        </p:txBody>
      </p:sp>
      <p:sp>
        <p:nvSpPr>
          <p:cNvPr id="12" name="Content Placeholder 2"/>
          <p:cNvSpPr txBox="1">
            <a:spLocks/>
          </p:cNvSpPr>
          <p:nvPr/>
        </p:nvSpPr>
        <p:spPr>
          <a:xfrm>
            <a:off x="6596994" y="3629857"/>
            <a:ext cx="5303896" cy="833947"/>
          </a:xfrm>
          <a:prstGeom prst="rect">
            <a:avLst/>
          </a:prstGeom>
        </p:spPr>
        <p:txBody>
          <a:bodyPr vert="horz">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2000" dirty="0"/>
              <a:t>Sparsifying transform, such as Fourier transform and a gradient (derivative) operation</a:t>
            </a:r>
          </a:p>
        </p:txBody>
      </p:sp>
      <p:graphicFrame>
        <p:nvGraphicFramePr>
          <p:cNvPr id="17" name="Object 16"/>
          <p:cNvGraphicFramePr>
            <a:graphicFrameLocks noChangeAspect="1"/>
          </p:cNvGraphicFramePr>
          <p:nvPr/>
        </p:nvGraphicFramePr>
        <p:xfrm>
          <a:off x="6672371" y="1798173"/>
          <a:ext cx="5376310" cy="1711157"/>
        </p:xfrm>
        <a:graphic>
          <a:graphicData uri="http://schemas.openxmlformats.org/presentationml/2006/ole">
            <mc:AlternateContent xmlns:mc="http://schemas.openxmlformats.org/markup-compatibility/2006">
              <mc:Choice xmlns:v="urn:schemas-microsoft-com:vml" Requires="v">
                <p:oleObj spid="_x0000_s103481" name="Equation" r:id="rId9" imgW="1015920" imgH="368280" progId="Equation.DSMT4">
                  <p:embed/>
                </p:oleObj>
              </mc:Choice>
              <mc:Fallback>
                <p:oleObj name="Equation" r:id="rId9" imgW="1015920" imgH="368280" progId="Equation.DSMT4">
                  <p:embed/>
                  <p:pic>
                    <p:nvPicPr>
                      <p:cNvPr id="17" name="Object 16"/>
                      <p:cNvPicPr>
                        <a:picLocks noChangeAspect="1" noChangeArrowheads="1"/>
                      </p:cNvPicPr>
                      <p:nvPr/>
                    </p:nvPicPr>
                    <p:blipFill>
                      <a:blip r:embed="rId10"/>
                      <a:srcRect/>
                      <a:stretch>
                        <a:fillRect/>
                      </a:stretch>
                    </p:blipFill>
                    <p:spPr bwMode="auto">
                      <a:xfrm>
                        <a:off x="6672371" y="1798173"/>
                        <a:ext cx="5376310" cy="1711157"/>
                      </a:xfrm>
                      <a:prstGeom prst="rect">
                        <a:avLst/>
                      </a:prstGeom>
                      <a:noFill/>
                    </p:spPr>
                  </p:pic>
                </p:oleObj>
              </mc:Fallback>
            </mc:AlternateContent>
          </a:graphicData>
        </a:graphic>
      </p:graphicFrame>
      <p:sp>
        <p:nvSpPr>
          <p:cNvPr id="2" name="Rectangle 1"/>
          <p:cNvSpPr/>
          <p:nvPr/>
        </p:nvSpPr>
        <p:spPr>
          <a:xfrm>
            <a:off x="6672371" y="2715014"/>
            <a:ext cx="1152968" cy="93513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p:cNvSpPr/>
          <p:nvPr/>
        </p:nvSpPr>
        <p:spPr>
          <a:xfrm>
            <a:off x="248920" y="5256453"/>
            <a:ext cx="4397765" cy="83937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2339787" y="2153353"/>
            <a:ext cx="457842" cy="74673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8250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E0D81F-FD3B-4692-82F9-CF66C76BDE22}">
  <ds:schemaRefs>
    <ds:schemaRef ds:uri="http://schemas.openxmlformats.org/package/2006/metadata/core-propertie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5cbae32-1e56-4ed1-98f0-920e58778960"/>
    <ds:schemaRef ds:uri="http://purl.org/dc/dcmitype/"/>
  </ds:schemaRefs>
</ds:datastoreItem>
</file>

<file path=customXml/itemProps3.xml><?xml version="1.0" encoding="utf-8"?>
<ds:datastoreItem xmlns:ds="http://schemas.openxmlformats.org/officeDocument/2006/customXml" ds:itemID="{45B10355-A441-4EDA-B44D-7727BD6250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29235</TotalTime>
  <Words>1560</Words>
  <Application>Microsoft Office PowerPoint</Application>
  <PresentationFormat>Widescreen</PresentationFormat>
  <Paragraphs>255</Paragraphs>
  <Slides>22</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Cambria Math</vt:lpstr>
      <vt:lpstr>Corbel</vt:lpstr>
      <vt:lpstr>Wingdings</vt:lpstr>
      <vt:lpstr>Wingdings 2</vt:lpstr>
      <vt:lpstr>Metro</vt:lpstr>
      <vt:lpstr>Equation</vt:lpstr>
      <vt:lpstr>PowerPoint Presentation</vt:lpstr>
      <vt:lpstr>PowerPoint Presentation</vt:lpstr>
      <vt:lpstr>PowerPoint Presentation</vt:lpstr>
      <vt:lpstr>MI Schedule for F21</vt:lpstr>
      <vt:lpstr>PowerPoint Presentation</vt:lpstr>
      <vt:lpstr>PowerPoint Presentation</vt:lpstr>
      <vt:lpstr>Image Compression Using Fourier Transform</vt:lpstr>
      <vt:lpstr>Revisit to Solution of a Linear System</vt:lpstr>
      <vt:lpstr>Linear Model with Sparsity</vt:lpstr>
      <vt:lpstr>Objective Function for Image Reconstruction</vt:lpstr>
      <vt:lpstr>High School Algebra Revisit</vt:lpstr>
      <vt:lpstr>Further Analysis on Case of Sparsity = 1</vt:lpstr>
      <vt:lpstr>Further Analysis on Case of Sparsity = 1</vt:lpstr>
      <vt:lpstr>Further Analysis on Case of Sparsity = 1</vt:lpstr>
      <vt:lpstr>Null Space, Necessity &amp; Sufficiency</vt:lpstr>
      <vt:lpstr>Algebraic View of Compressive Sensing</vt:lpstr>
      <vt:lpstr>Restricted Isometry Property</vt:lpstr>
      <vt:lpstr>Dimensionality Reduction</vt:lpstr>
      <vt:lpstr>Regularized Sparse Reconstruction</vt:lpstr>
      <vt:lpstr>PowerPoint Presentation</vt:lpstr>
      <vt:lpstr>L0 Norm Replaced by L1 Norm</vt:lpstr>
      <vt:lpstr>Homework</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3336</cp:revision>
  <cp:lastPrinted>2012-03-08T21:40:16Z</cp:lastPrinted>
  <dcterms:created xsi:type="dcterms:W3CDTF">2006-10-23T16:36:06Z</dcterms:created>
  <dcterms:modified xsi:type="dcterms:W3CDTF">2021-11-01T18:42:55Z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